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1" r:id="rId3"/>
    <p:sldId id="268" r:id="rId4"/>
    <p:sldId id="269" r:id="rId5"/>
    <p:sldId id="266" r:id="rId6"/>
    <p:sldId id="264" r:id="rId7"/>
    <p:sldId id="257" r:id="rId8"/>
    <p:sldId id="259" r:id="rId9"/>
    <p:sldId id="260" r:id="rId10"/>
    <p:sldId id="258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15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6;&#1077;&#1079;&#1086;&#1074;&#1072;%20&#1044;&#1072;&#1096;&#1072;\&#1055;&#1088;&#1086;&#1077;&#1082;&#1090;&#1085;&#1072;%20&#1088;&#1072;&#1073;&#1086;&#1090;&#1072;\&#1044;&#1080;&#1072;&#1075;&#1088;&#1072;&#1084;&#1084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dLbls>
            <c:dLbl>
              <c:idx val="0"/>
              <c:showVal val="1"/>
            </c:dLbl>
            <c:dLbl>
              <c:idx val="1"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Недовольны работой больницы</c:v>
                </c:pt>
                <c:pt idx="1">
                  <c:v>Мало обращаются и часто уезжают</c:v>
                </c:pt>
                <c:pt idx="2">
                  <c:v>Опрошено сявичей:100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0.95000000000000018</c:v>
                </c:pt>
                <c:pt idx="1">
                  <c:v>5.0000000000000017E-2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F4917-C5B9-43C7-9F02-5EC47AC78D27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526C3-8833-490F-A0B8-AC014A67D8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305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80;&#1085;&#1090;&#1077;&#1088;&#1074;&#1100;&#1102;.mp4" TargetMode="External"/><Relationship Id="rId2" Type="http://schemas.openxmlformats.org/officeDocument/2006/relationships/hyperlink" Target="&#1053;&#1058;&#1042;.mp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os-tenders.ru/organization/22/5862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548680"/>
            <a:ext cx="5105400" cy="286816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  <a:hlinkClick r:id="rId2" action="ppaction://hlinkfile"/>
              </a:rPr>
              <a:t>НТВ.</a:t>
            </a:r>
            <a:r>
              <a:rPr lang="en-US" sz="2400" dirty="0" smtClean="0">
                <a:solidFill>
                  <a:srgbClr val="002060"/>
                </a:solidFill>
                <a:hlinkClick r:id="rId2" action="ppaction://hlinkfile"/>
              </a:rPr>
              <a:t>mp4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Проектная работа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«Важность существования медицинских учреждений в сельской местности и их модернизация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429000"/>
            <a:ext cx="5114778" cy="302433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Выполнила: ученица 10 класса </a:t>
            </a:r>
          </a:p>
          <a:p>
            <a:r>
              <a:rPr lang="ru-RU" dirty="0" err="1" smtClean="0"/>
              <a:t>Резова</a:t>
            </a:r>
            <a:r>
              <a:rPr lang="ru-RU" dirty="0" smtClean="0"/>
              <a:t> Дарья Петровна</a:t>
            </a:r>
          </a:p>
          <a:p>
            <a:r>
              <a:rPr lang="ru-RU" dirty="0" smtClean="0"/>
              <a:t>Научный руководитель:</a:t>
            </a:r>
          </a:p>
          <a:p>
            <a:r>
              <a:rPr lang="ru-RU" dirty="0" smtClean="0"/>
              <a:t>Новикова Анастасия Александровна</a:t>
            </a:r>
          </a:p>
          <a:p>
            <a:r>
              <a:rPr lang="ru-RU" dirty="0" smtClean="0">
                <a:hlinkClick r:id="rId3" action="ppaction://hlinkfile"/>
              </a:rPr>
              <a:t>интервью.</a:t>
            </a:r>
            <a:r>
              <a:rPr lang="en-US" dirty="0" smtClean="0">
                <a:hlinkClick r:id="rId3" action="ppaction://hlinkfile"/>
              </a:rPr>
              <a:t>mp4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СМЕТА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24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10718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количество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Стомость</a:t>
                      </a:r>
                      <a:r>
                        <a:rPr lang="ru-RU" sz="2000" baseline="0" dirty="0" smtClean="0"/>
                        <a:t> за 1 </a:t>
                      </a:r>
                      <a:r>
                        <a:rPr lang="ru-RU" sz="2000" baseline="0" dirty="0" err="1" smtClean="0"/>
                        <a:t>ед</a:t>
                      </a:r>
                      <a:r>
                        <a:rPr lang="ru-RU" sz="2000" baseline="0" dirty="0" smtClean="0"/>
                        <a:t> (</a:t>
                      </a:r>
                      <a:r>
                        <a:rPr lang="ru-RU" sz="2000" baseline="0" dirty="0" err="1" smtClean="0"/>
                        <a:t>тыс.руб</a:t>
                      </a:r>
                      <a:r>
                        <a:rPr lang="ru-RU" sz="2000" baseline="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 стоимость (</a:t>
                      </a:r>
                      <a:r>
                        <a:rPr lang="ru-RU" sz="2000" dirty="0" err="1" smtClean="0"/>
                        <a:t>тыс.руб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Итого (</a:t>
                      </a:r>
                      <a:r>
                        <a:rPr lang="ru-RU" sz="2000" dirty="0" err="1" smtClean="0"/>
                        <a:t>тыс.руб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75031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кондиционер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114</a:t>
                      </a:r>
                      <a:endParaRPr lang="ru-RU" sz="2000" dirty="0"/>
                    </a:p>
                  </a:txBody>
                  <a:tcPr/>
                </a:tc>
              </a:tr>
              <a:tr h="10718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Кнопка вызова мед персонала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470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ширмы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470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телевизор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</a:t>
                      </a:r>
                      <a:endParaRPr lang="ru-RU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967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СОВЕТЫ</a:t>
            </a:r>
            <a:br>
              <a:rPr lang="ru-RU" dirty="0" smtClean="0"/>
            </a:br>
            <a:r>
              <a:rPr lang="ru-RU" dirty="0" smtClean="0"/>
              <a:t> КАК СОХРАНИТЬ ЗДОРОВЬЕ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Питание должно быть сбалансированным, включающим овощи и фрукты.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Если вы употребляете алкоголь, то это следует делать умеренно.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Не курите. Бросить курить никогда не поздно.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Регулярно занимайтесь физкультурой. Перед тем как начать комплекс каких-либо упражнений, проконсультируйтесь с врачом.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Поддерживайте связь с родными и друзьями.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Сохраняйте активность, работая, отдыхая и общаясь с друзьями.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Сохраняйте оптимизм.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Занимайтесь тем, что приносит вам радость.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Регулярно проходите медицинский осмотр.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3356992"/>
            <a:ext cx="3312368" cy="1368152"/>
          </a:xfrm>
        </p:spPr>
        <p:txBody>
          <a:bodyPr/>
          <a:lstStyle/>
          <a:p>
            <a:r>
              <a:rPr lang="ru-RU" dirty="0" smtClean="0"/>
              <a:t>СИЛА СМЕХА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4320480" cy="5976664"/>
          </a:xfrm>
        </p:spPr>
        <p:txBody>
          <a:bodyPr>
            <a:normAutofit fontScale="25000" lnSpcReduction="20000"/>
          </a:bodyPr>
          <a:lstStyle/>
          <a:p>
            <a:pPr indent="274320" algn="just">
              <a:spcBef>
                <a:spcPts val="0"/>
              </a:spcBef>
              <a:buNone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В польском еженедельнике «</a:t>
            </a:r>
            <a:r>
              <a:rPr lang="ru-RU" sz="8000" b="1" i="1" dirty="0" err="1" smtClean="0">
                <a:latin typeface="Times New Roman" pitchFamily="18" charset="0"/>
                <a:cs typeface="Times New Roman" pitchFamily="18" charset="0"/>
              </a:rPr>
              <a:t>Пшиячулка</a:t>
            </a: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» сообщается, что, «по подсчетам ученых, всего полминуты веселого смеха приравнивается к 45 минутам спокойного отдыха. Непроизвольный взрыв смеха равен трем минутам занятий аэробикой, а десять теплых улыбок — десяти минутам интенсивной гребли». Смех еще полезен тем, что в легкие поступает в три раза больше воздуха, стимулируется кровообращение, пищеварение, обмен веществ, работа мозга и происходит очищение организма от вредных веществ. В журнале советуется: чтобы улучшить настроение, как только проснетесь, улыбнитесь себе, супругу и детям. Там же говорится: «Учитесь смеяться над собой. Старайтесь находить что-то хорошее даже в трудностях».</a:t>
            </a:r>
          </a:p>
          <a:p>
            <a:endParaRPr lang="ru-RU" dirty="0"/>
          </a:p>
        </p:txBody>
      </p:sp>
      <p:pic>
        <p:nvPicPr>
          <p:cNvPr id="5" name="Рисунок 4" descr="x_68e0b400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4664"/>
            <a:ext cx="3333750" cy="29070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ru-RU" sz="3200" b="1" i="1" dirty="0" smtClean="0"/>
          </a:p>
          <a:p>
            <a:pPr algn="just"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   выяснить причины закрытия больниц в сельских местностях (на примере ГБУЗ НО «</a:t>
            </a:r>
            <a:r>
              <a:rPr lang="ru-RU" sz="3200" b="1" i="1" dirty="0" err="1" smtClean="0">
                <a:solidFill>
                  <a:srgbClr val="002060"/>
                </a:solidFill>
              </a:rPr>
              <a:t>Сявская</a:t>
            </a:r>
            <a:r>
              <a:rPr lang="ru-RU" sz="3200" b="1" i="1" dirty="0" smtClean="0">
                <a:solidFill>
                  <a:srgbClr val="002060"/>
                </a:solidFill>
              </a:rPr>
              <a:t> городская больница») и разработать план действий по остановке этого процесса.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работы: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i="1" dirty="0">
                <a:solidFill>
                  <a:srgbClr val="002060"/>
                </a:solidFill>
              </a:rPr>
              <a:t>Провести опрос среди жителей поселка городского типа </a:t>
            </a:r>
            <a:r>
              <a:rPr lang="ru-RU" i="1" dirty="0" err="1">
                <a:solidFill>
                  <a:srgbClr val="002060"/>
                </a:solidFill>
              </a:rPr>
              <a:t>Сява</a:t>
            </a:r>
            <a:r>
              <a:rPr lang="ru-RU" i="1" dirty="0">
                <a:solidFill>
                  <a:srgbClr val="002060"/>
                </a:solidFill>
              </a:rPr>
              <a:t> и узнать их мнения о создавшейся проблеме</a:t>
            </a:r>
            <a:r>
              <a:rPr lang="ru-RU" i="1" dirty="0" smtClean="0">
                <a:solidFill>
                  <a:srgbClr val="002060"/>
                </a:solidFill>
              </a:rPr>
              <a:t>;</a:t>
            </a:r>
            <a:endParaRPr lang="ru-RU" i="1" dirty="0">
              <a:solidFill>
                <a:srgbClr val="002060"/>
              </a:solidFill>
            </a:endParaRPr>
          </a:p>
          <a:p>
            <a:pPr lvl="0" algn="just"/>
            <a:r>
              <a:rPr lang="ru-RU" i="1" dirty="0">
                <a:solidFill>
                  <a:srgbClr val="002060"/>
                </a:solidFill>
              </a:rPr>
              <a:t>Выявить причины закрытия медицинских учреждений в сельской местности;</a:t>
            </a:r>
          </a:p>
          <a:p>
            <a:pPr lvl="0" algn="just"/>
            <a:r>
              <a:rPr lang="ru-RU" i="1" dirty="0">
                <a:solidFill>
                  <a:srgbClr val="002060"/>
                </a:solidFill>
              </a:rPr>
              <a:t>Разработать план действий по остановке закрытия медицинских учреждений в сельской местности;</a:t>
            </a:r>
          </a:p>
          <a:p>
            <a:pPr lvl="0" algn="just"/>
            <a:r>
              <a:rPr lang="ru-RU" i="1" dirty="0">
                <a:solidFill>
                  <a:srgbClr val="002060"/>
                </a:solidFill>
              </a:rPr>
              <a:t>Разработать программу «Подари здоровье людям».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751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770485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solidFill>
                  <a:schemeClr val="tx2"/>
                </a:solidFill>
              </a:rPr>
              <a:t>Объект исследования</a:t>
            </a:r>
            <a:r>
              <a:rPr lang="ru-RU" sz="2400" dirty="0">
                <a:solidFill>
                  <a:schemeClr val="tx2"/>
                </a:solidFill>
              </a:rPr>
              <a:t>:</a:t>
            </a:r>
            <a:r>
              <a:rPr lang="ru-RU" sz="2400" dirty="0">
                <a:solidFill>
                  <a:srgbClr val="002060"/>
                </a:solidFill>
              </a:rPr>
              <a:t>  </a:t>
            </a:r>
            <a:r>
              <a:rPr lang="ru-RU" sz="2400" b="1" dirty="0">
                <a:solidFill>
                  <a:srgbClr val="002060"/>
                </a:solidFill>
                <a:hlinkClick r:id="rId2"/>
              </a:rPr>
              <a:t>ГБУЗ НО "</a:t>
            </a:r>
            <a:r>
              <a:rPr lang="ru-RU" sz="2400" b="1" dirty="0" err="1">
                <a:solidFill>
                  <a:srgbClr val="002060"/>
                </a:solidFill>
                <a:hlinkClick r:id="rId2"/>
              </a:rPr>
              <a:t>Сявская</a:t>
            </a:r>
            <a:r>
              <a:rPr lang="ru-RU" sz="2400" b="1" dirty="0">
                <a:solidFill>
                  <a:srgbClr val="002060"/>
                </a:solidFill>
                <a:hlinkClick r:id="rId2"/>
              </a:rPr>
              <a:t> городская больница</a:t>
            </a:r>
            <a:r>
              <a:rPr lang="ru-RU" sz="2400" b="1" dirty="0" smtClean="0">
                <a:solidFill>
                  <a:srgbClr val="002060"/>
                </a:solidFill>
                <a:hlinkClick r:id="rId2"/>
              </a:rPr>
              <a:t>"</a:t>
            </a:r>
            <a:endParaRPr lang="ru-RU" sz="2400" b="1" dirty="0">
              <a:solidFill>
                <a:srgbClr val="002060"/>
              </a:solidFill>
            </a:endParaRPr>
          </a:p>
          <a:p>
            <a:pPr algn="just"/>
            <a:r>
              <a:rPr lang="ru-RU" sz="2800" b="1" i="1" dirty="0">
                <a:solidFill>
                  <a:schemeClr val="tx2"/>
                </a:solidFill>
              </a:rPr>
              <a:t>Предметом </a:t>
            </a:r>
            <a:r>
              <a:rPr lang="ru-RU" sz="2800" i="1" dirty="0">
                <a:solidFill>
                  <a:schemeClr val="tx2"/>
                </a:solidFill>
              </a:rPr>
              <a:t> </a:t>
            </a:r>
            <a:r>
              <a:rPr lang="ru-RU" sz="2800" b="1" i="1" dirty="0">
                <a:solidFill>
                  <a:schemeClr val="tx2"/>
                </a:solidFill>
              </a:rPr>
              <a:t>исследования</a:t>
            </a:r>
            <a:r>
              <a:rPr lang="ru-RU" sz="2800" i="1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является деятельность </a:t>
            </a:r>
            <a:r>
              <a:rPr lang="ru-RU" sz="2400" dirty="0" err="1">
                <a:solidFill>
                  <a:srgbClr val="002060"/>
                </a:solidFill>
              </a:rPr>
              <a:t>Сявской</a:t>
            </a:r>
            <a:r>
              <a:rPr lang="ru-RU" sz="2400" dirty="0">
                <a:solidFill>
                  <a:srgbClr val="002060"/>
                </a:solidFill>
              </a:rPr>
              <a:t> больницы и медицинских учреждений в сельской местности</a:t>
            </a:r>
          </a:p>
          <a:p>
            <a:pPr algn="just"/>
            <a:r>
              <a:rPr lang="ru-RU" sz="2800" b="1" i="1" dirty="0">
                <a:solidFill>
                  <a:schemeClr val="tx2"/>
                </a:solidFill>
              </a:rPr>
              <a:t>Гипотеза исследования</a:t>
            </a:r>
            <a:r>
              <a:rPr lang="ru-RU" sz="2400" b="1" dirty="0">
                <a:solidFill>
                  <a:srgbClr val="002060"/>
                </a:solidFill>
              </a:rPr>
              <a:t>:</a:t>
            </a:r>
            <a:r>
              <a:rPr lang="ru-RU" sz="2400" dirty="0">
                <a:solidFill>
                  <a:srgbClr val="002060"/>
                </a:solidFill>
              </a:rPr>
              <a:t> Если я проведу исследование по данной теме, то смогу найти решение проблемы закрытия медицинских учреждений в сельской местности. </a:t>
            </a:r>
          </a:p>
          <a:p>
            <a:pPr algn="just"/>
            <a:r>
              <a:rPr lang="ru-RU" sz="2800" b="1" i="1" dirty="0">
                <a:solidFill>
                  <a:schemeClr val="tx2"/>
                </a:solidFill>
              </a:rPr>
              <a:t>Методы исследования</a:t>
            </a:r>
            <a:r>
              <a:rPr lang="ru-RU" sz="2400" b="1" dirty="0">
                <a:solidFill>
                  <a:srgbClr val="002060"/>
                </a:solidFill>
              </a:rPr>
              <a:t>: </a:t>
            </a:r>
            <a:r>
              <a:rPr lang="ru-RU" sz="2400" dirty="0">
                <a:solidFill>
                  <a:srgbClr val="002060"/>
                </a:solidFill>
              </a:rPr>
              <a:t>классификация, моделирование, наблюдение, опрос.</a:t>
            </a:r>
          </a:p>
          <a:p>
            <a:pPr algn="just"/>
            <a:r>
              <a:rPr lang="ru-RU" sz="2800" b="1" i="1" dirty="0">
                <a:solidFill>
                  <a:schemeClr val="tx2"/>
                </a:solidFill>
              </a:rPr>
              <a:t>Практическая </a:t>
            </a:r>
            <a:r>
              <a:rPr lang="ru-RU" sz="2800" b="1" i="1" dirty="0" smtClean="0">
                <a:solidFill>
                  <a:schemeClr val="tx2"/>
                </a:solidFill>
              </a:rPr>
              <a:t>значимость</a:t>
            </a:r>
            <a:r>
              <a:rPr lang="ru-RU" sz="2400" b="1" dirty="0" smtClean="0">
                <a:solidFill>
                  <a:schemeClr val="tx2"/>
                </a:solidFill>
              </a:rPr>
              <a:t>: </a:t>
            </a:r>
            <a:r>
              <a:rPr lang="ru-RU" sz="2400" dirty="0">
                <a:solidFill>
                  <a:srgbClr val="002060"/>
                </a:solidFill>
              </a:rPr>
              <a:t>выполнив эту работу я надеюсь, что появится возможность использовать полученные данные в исследовании на практике.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96191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Карцевский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Александр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Валентинович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Министр здравоохранения Нижегородской области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(с 2007 года)</a:t>
            </a:r>
            <a:endParaRPr lang="ru-RU" sz="3200" dirty="0"/>
          </a:p>
        </p:txBody>
      </p:sp>
      <p:pic>
        <p:nvPicPr>
          <p:cNvPr id="5" name="Рисунок 4" descr="karcevsky_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969" b="5969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причины закрытия  больницы: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недостаток кадров;</a:t>
            </a:r>
          </a:p>
          <a:p>
            <a:pPr algn="just"/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плохая оснащенность рабочего места;</a:t>
            </a:r>
          </a:p>
          <a:p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заработанная плата;</a:t>
            </a:r>
          </a:p>
          <a:p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малая заинтересованность молодежи в «жизни» в поселках;</a:t>
            </a:r>
          </a:p>
          <a:p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плохое (ветхое) жилье для специалистов или его не имение;</a:t>
            </a:r>
          </a:p>
          <a:p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удаленность от городского центра (60 км).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 Опроса жителей поселка </a:t>
            </a:r>
            <a:r>
              <a:rPr lang="ru-RU" dirty="0" err="1" smtClean="0"/>
              <a:t>Сява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(</a:t>
            </a:r>
            <a:r>
              <a:rPr lang="ru-RU" sz="2000" dirty="0" smtClean="0"/>
              <a:t>в опросе участвовало 100 человек)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27584" y="2132856"/>
          <a:ext cx="63367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Расписпние</a:t>
            </a:r>
            <a:r>
              <a:rPr lang="ru-RU" dirty="0" smtClean="0"/>
              <a:t> движения транспорта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3"/>
          <a:ext cx="7239000" cy="456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67525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Сява</a:t>
                      </a:r>
                      <a:r>
                        <a:rPr lang="ru-RU" sz="3600" baseline="0" dirty="0" smtClean="0"/>
                        <a:t> - Шахунья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Шахунья - </a:t>
                      </a:r>
                      <a:r>
                        <a:rPr lang="ru-RU" sz="3600" dirty="0" err="1" smtClean="0"/>
                        <a:t>Сява</a:t>
                      </a:r>
                      <a:endParaRPr lang="ru-RU" sz="3600" dirty="0"/>
                    </a:p>
                  </a:txBody>
                  <a:tcPr/>
                </a:tc>
              </a:tr>
              <a:tr h="67525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4.10 (</a:t>
                      </a:r>
                      <a:r>
                        <a:rPr lang="ru-RU" sz="3600" dirty="0" err="1" smtClean="0"/>
                        <a:t>пн,ср,пт,сб</a:t>
                      </a:r>
                      <a:r>
                        <a:rPr lang="ru-RU" sz="3600" dirty="0" smtClean="0"/>
                        <a:t>)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6.50 (</a:t>
                      </a:r>
                      <a:r>
                        <a:rPr lang="ru-RU" sz="3600" dirty="0" err="1" smtClean="0"/>
                        <a:t>пн,ср,пт,сб</a:t>
                      </a:r>
                      <a:r>
                        <a:rPr lang="ru-RU" sz="3600" dirty="0" smtClean="0"/>
                        <a:t>)</a:t>
                      </a:r>
                      <a:endParaRPr lang="ru-RU" sz="3600" dirty="0"/>
                    </a:p>
                  </a:txBody>
                  <a:tcPr/>
                </a:tc>
              </a:tr>
              <a:tr h="67525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7.00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10.00</a:t>
                      </a:r>
                      <a:endParaRPr lang="ru-RU" sz="3600" dirty="0"/>
                    </a:p>
                  </a:txBody>
                  <a:tcPr/>
                </a:tc>
              </a:tr>
              <a:tr h="67525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11.30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14.25</a:t>
                      </a:r>
                      <a:endParaRPr lang="ru-RU" sz="3600" dirty="0"/>
                    </a:p>
                  </a:txBody>
                  <a:tcPr/>
                </a:tc>
              </a:tr>
              <a:tr h="67525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15.00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17.35</a:t>
                      </a:r>
                      <a:endParaRPr lang="ru-RU" sz="3600" dirty="0"/>
                    </a:p>
                  </a:txBody>
                  <a:tcPr/>
                </a:tc>
              </a:tr>
              <a:tr h="67525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21.05 (</a:t>
                      </a:r>
                      <a:r>
                        <a:rPr lang="ru-RU" sz="3600" dirty="0" err="1" smtClean="0"/>
                        <a:t>пт</a:t>
                      </a:r>
                      <a:r>
                        <a:rPr lang="ru-RU" sz="3600" dirty="0" smtClean="0"/>
                        <a:t>)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22.40</a:t>
                      </a:r>
                      <a:r>
                        <a:rPr lang="ru-RU" sz="3600" baseline="0" dirty="0" smtClean="0"/>
                        <a:t> (</a:t>
                      </a:r>
                      <a:r>
                        <a:rPr lang="ru-RU" sz="3600" baseline="0" dirty="0" err="1" smtClean="0"/>
                        <a:t>пт</a:t>
                      </a:r>
                      <a:r>
                        <a:rPr lang="ru-RU" sz="3600" baseline="0" dirty="0" smtClean="0"/>
                        <a:t>)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Стоимость проезда</a:t>
            </a:r>
            <a:br>
              <a:rPr lang="ru-RU" dirty="0" smtClean="0"/>
            </a:br>
            <a:r>
              <a:rPr lang="ru-RU" dirty="0" err="1" smtClean="0"/>
              <a:t>Шахунья-сява-шахунья</a:t>
            </a:r>
            <a:endParaRPr lang="ru-RU" dirty="0"/>
          </a:p>
        </p:txBody>
      </p:sp>
      <p:pic>
        <p:nvPicPr>
          <p:cNvPr id="4" name="Содержимое 3" descr="IMG_225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4709" y="1609725"/>
            <a:ext cx="6563982" cy="484663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816</TotalTime>
  <Words>448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    НТВ.mp4  Проектная работа  «Важность существования медицинских учреждений в сельской местности и их модернизация»</vt:lpstr>
      <vt:lpstr>Цель работы:</vt:lpstr>
      <vt:lpstr>Задачи работы:</vt:lpstr>
      <vt:lpstr>Слайд 4</vt:lpstr>
      <vt:lpstr>Карцевский Александр Валентинович </vt:lpstr>
      <vt:lpstr>причины закрытия  больницы:</vt:lpstr>
      <vt:lpstr>Результат Опроса жителей поселка Сява</vt:lpstr>
      <vt:lpstr>Расписпние движения транспорта</vt:lpstr>
      <vt:lpstr>Стоимость проезда Шахунья-сява-шахунья</vt:lpstr>
      <vt:lpstr>СМЕТА </vt:lpstr>
      <vt:lpstr>СОВЕТЫ  КАК СОХРАНИТЬ ЗДОРОВЬЕ </vt:lpstr>
      <vt:lpstr>СИЛА СМЕХА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работа   «Важность существования медицинских учреждений в сельской местности и их модернизация»</dc:title>
  <dc:creator>dom</dc:creator>
  <cp:lastModifiedBy>3</cp:lastModifiedBy>
  <cp:revision>56</cp:revision>
  <dcterms:created xsi:type="dcterms:W3CDTF">2015-01-25T09:51:59Z</dcterms:created>
  <dcterms:modified xsi:type="dcterms:W3CDTF">2016-05-04T12:53:35Z</dcterms:modified>
</cp:coreProperties>
</file>