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68" r:id="rId2"/>
    <p:sldId id="259" r:id="rId3"/>
    <p:sldId id="261" r:id="rId4"/>
    <p:sldId id="262" r:id="rId5"/>
    <p:sldId id="260" r:id="rId6"/>
    <p:sldId id="264" r:id="rId7"/>
    <p:sldId id="256" r:id="rId8"/>
    <p:sldId id="267" r:id="rId9"/>
    <p:sldId id="269" r:id="rId10"/>
    <p:sldId id="288" r:id="rId11"/>
    <p:sldId id="270" r:id="rId12"/>
    <p:sldId id="271" r:id="rId13"/>
    <p:sldId id="272" r:id="rId14"/>
    <p:sldId id="276" r:id="rId15"/>
    <p:sldId id="277" r:id="rId16"/>
    <p:sldId id="279" r:id="rId17"/>
    <p:sldId id="281" r:id="rId18"/>
    <p:sldId id="282" r:id="rId19"/>
    <p:sldId id="283" r:id="rId20"/>
    <p:sldId id="273" r:id="rId21"/>
    <p:sldId id="284" r:id="rId22"/>
    <p:sldId id="286" r:id="rId23"/>
    <p:sldId id="274" r:id="rId24"/>
    <p:sldId id="275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0" clrIdx="0">
    <p:extLst>
      <p:ext uri="{19B8F6BF-5375-455C-9EA6-DF929625EA0E}">
        <p15:presenceInfo xmlns:p15="http://schemas.microsoft.com/office/powerpoint/2012/main" userId="Win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48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инвалидов по группам.</a:t>
            </a:r>
            <a:endParaRPr lang="ru-RU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A93-48C3-9BE8-EA57E501FA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A93-48C3-9BE8-EA57E501FA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A93-48C3-9BE8-EA57E501FAB7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Инвалиды III группы</c:v>
                </c:pt>
                <c:pt idx="1">
                  <c:v>Инвалиды II группы</c:v>
                </c:pt>
                <c:pt idx="2">
                  <c:v>Инвалиды I группы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0.432</c:v>
                </c:pt>
                <c:pt idx="1">
                  <c:v>0.40899999999999997</c:v>
                </c:pt>
                <c:pt idx="2">
                  <c:v>0.159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A93-48C3-9BE8-EA57E501FAB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Изменение количества инвалидов.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1799000</c:v>
                </c:pt>
                <c:pt idx="1">
                  <c:v>805000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77-4367-9E61-F6C248441AE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C77-4367-9E61-F6C248441AE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2005</c:v>
                </c:pt>
                <c:pt idx="1">
                  <c:v>2012</c:v>
                </c:pt>
                <c:pt idx="2">
                  <c:v>2015</c:v>
                </c:pt>
              </c:numCache>
            </c:num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C77-4367-9E61-F6C248441A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86071280"/>
        <c:axId val="186123520"/>
      </c:barChart>
      <c:catAx>
        <c:axId val="186071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6123520"/>
        <c:crosses val="autoZero"/>
        <c:auto val="1"/>
        <c:lblAlgn val="ctr"/>
        <c:lblOffset val="100"/>
        <c:noMultiLvlLbl val="0"/>
      </c:catAx>
      <c:valAx>
        <c:axId val="18612352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071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36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42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84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47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620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53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5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659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3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96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369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783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000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5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688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96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656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AE33778-0024-454B-B054-C9C62B15952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38D8CC8-B77A-44D1-B634-CC1D62BEC8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573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&#1076;&#1086;&#1084;%20-%20&#1080;&#1085;&#1090;&#1077;&#1088;&#1085;&#1072;&#1090;%20(online-video-cutter.com).mp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&#1074;&#1080;&#1076;&#1077;&#1086;%20&#1089;%20&#1057;&#1077;&#1088;&#1075;&#1077;&#1077;&#1084;%20(online-video-cutter.com).mp4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&#1048;&#1085;&#1074;&#1072;&#1083;&#1080;&#1076;&#1085;&#1086;&#1089;&#1090;&#1100;" TargetMode="External"/><Relationship Id="rId4" Type="http://schemas.openxmlformats.org/officeDocument/2006/relationships/hyperlink" Target="http://neinvalid.ru/nesmotrya-na-tyazhelyj-nedug-oni-dobilis-uspexa/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Untitled.mp4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495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39521" y="270180"/>
            <a:ext cx="5847824" cy="5706661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Смирнова Анастасия,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Ермилова </a:t>
            </a:r>
            <a:r>
              <a:rPr lang="ru-RU" sz="4400" b="1" dirty="0" smtClean="0">
                <a:solidFill>
                  <a:schemeClr val="bg1"/>
                </a:solidFill>
              </a:rPr>
              <a:t/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Яна </a:t>
            </a:r>
            <a:r>
              <a:rPr lang="ru-RU" sz="4400" b="1" dirty="0">
                <a:solidFill>
                  <a:schemeClr val="bg1"/>
                </a:solidFill>
              </a:rPr>
              <a:t/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Ученицы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10 класса</a:t>
            </a:r>
            <a:br>
              <a:rPr lang="ru-RU" sz="4400" b="1" dirty="0">
                <a:solidFill>
                  <a:schemeClr val="bg1"/>
                </a:solidFill>
              </a:rPr>
            </a:br>
            <a:r>
              <a:rPr lang="ru-RU" sz="4400" b="1" dirty="0">
                <a:solidFill>
                  <a:schemeClr val="bg1"/>
                </a:solidFill>
              </a:rPr>
              <a:t>МБОУ </a:t>
            </a:r>
            <a:r>
              <a:rPr lang="ru-RU" sz="4400" b="1" dirty="0" err="1">
                <a:solidFill>
                  <a:schemeClr val="bg1"/>
                </a:solidFill>
              </a:rPr>
              <a:t>Сявской</a:t>
            </a:r>
            <a:r>
              <a:rPr lang="ru-RU" sz="4400" b="1" dirty="0">
                <a:solidFill>
                  <a:schemeClr val="bg1"/>
                </a:solidFill>
              </a:rPr>
              <a:t> СОШ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26866" y="4009469"/>
            <a:ext cx="5850701" cy="2641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tx1"/>
                </a:solidFill>
              </a:rPr>
              <a:t>Научный руководитель: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Новикова Анастасия Александровна, </a:t>
            </a:r>
          </a:p>
          <a:p>
            <a:r>
              <a:rPr lang="ru-RU" sz="3600" b="1" dirty="0">
                <a:solidFill>
                  <a:schemeClr val="tx1"/>
                </a:solidFill>
              </a:rPr>
              <a:t>учитель МБОУ </a:t>
            </a:r>
            <a:r>
              <a:rPr lang="ru-RU" sz="3600" b="1" dirty="0" err="1">
                <a:solidFill>
                  <a:schemeClr val="tx1"/>
                </a:solidFill>
              </a:rPr>
              <a:t>Сявская</a:t>
            </a:r>
            <a:r>
              <a:rPr lang="ru-RU" sz="3600" b="1" dirty="0">
                <a:solidFill>
                  <a:schemeClr val="tx1"/>
                </a:solidFill>
              </a:rPr>
              <a:t> СОШ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014" y="308257"/>
            <a:ext cx="4507317" cy="338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7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" y="3456438"/>
            <a:ext cx="6075786" cy="3417630"/>
          </a:xfrm>
          <a:prstGeom prst="rect">
            <a:avLst/>
          </a:prstGeom>
        </p:spPr>
      </p:pic>
      <p:pic>
        <p:nvPicPr>
          <p:cNvPr id="9220" name="Picture 4" descr="https://pp.vk.me/c631922/v631922889/6f4b/gqFbOc1bB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60" y="3472507"/>
            <a:ext cx="4829569" cy="338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pp.vk.me/c631922/v631922889/6f69/ZAMdc8UHWm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658" y="-150211"/>
            <a:ext cx="5723524" cy="321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02" y="-82488"/>
            <a:ext cx="4353306" cy="32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69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7793" y="556142"/>
            <a:ext cx="7322868" cy="1328873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Мы-корреспонденты!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7449" y="2422164"/>
            <a:ext cx="4676508" cy="3479872"/>
          </a:xfrm>
          <a:prstGeom prst="rect">
            <a:avLst/>
          </a:prstGeom>
        </p:spPr>
      </p:pic>
      <p:pic>
        <p:nvPicPr>
          <p:cNvPr id="11266" name="Picture 2" descr="http://profirk.ru/upload/medialibrary/cb9/korresponde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762055"/>
            <a:ext cx="54768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143" y="1127806"/>
            <a:ext cx="4188315" cy="23593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0925" y="3788584"/>
            <a:ext cx="4346825" cy="2444708"/>
          </a:xfrm>
          <a:prstGeom prst="rect">
            <a:avLst/>
          </a:prstGeom>
        </p:spPr>
      </p:pic>
      <p:sp>
        <p:nvSpPr>
          <p:cNvPr id="8" name="Стрелка влево 7">
            <a:hlinkClick r:id="rId6" action="ppaction://hlinkfile"/>
          </p:cNvPr>
          <p:cNvSpPr/>
          <p:nvPr/>
        </p:nvSpPr>
        <p:spPr>
          <a:xfrm>
            <a:off x="6096000" y="1501163"/>
            <a:ext cx="4250920" cy="1745673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верх 8">
            <a:hlinkClick r:id="rId7" action="ppaction://hlinkfile"/>
          </p:cNvPr>
          <p:cNvSpPr/>
          <p:nvPr/>
        </p:nvSpPr>
        <p:spPr>
          <a:xfrm>
            <a:off x="1241330" y="4442410"/>
            <a:ext cx="2174594" cy="2327564"/>
          </a:xfrm>
          <a:prstGeom prst="up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58018" y="73203"/>
            <a:ext cx="5718216" cy="1195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Мы посетили: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2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9042" y="1212196"/>
            <a:ext cx="8653916" cy="3614076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Здания автовокзалов.</a:t>
            </a:r>
            <a:endParaRPr lang="ru-RU" sz="8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603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64867" y="554952"/>
            <a:ext cx="2831096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855000"/>
              </p:ext>
            </p:extLst>
          </p:nvPr>
        </p:nvGraphicFramePr>
        <p:xfrm>
          <a:off x="1764867" y="554953"/>
          <a:ext cx="7453745" cy="5573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4" imgW="11247619" imgH="8352381" progId="MSPhotoEd.3">
                  <p:embed/>
                </p:oleObj>
              </mc:Choice>
              <mc:Fallback>
                <p:oleObj r:id="rId4" imgW="11247619" imgH="8352381" progId="MSPhotoEd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4867" y="554953"/>
                        <a:ext cx="7453745" cy="55737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870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5508" y="1006406"/>
            <a:ext cx="6946092" cy="51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10" y="776153"/>
            <a:ext cx="8436578" cy="533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7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31" y="783909"/>
            <a:ext cx="7635685" cy="578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03418" y="975212"/>
            <a:ext cx="249301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943397"/>
              </p:ext>
            </p:extLst>
          </p:nvPr>
        </p:nvGraphicFramePr>
        <p:xfrm>
          <a:off x="3103418" y="975213"/>
          <a:ext cx="5375564" cy="535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4" imgW="8695238" imgH="8659434" progId="MSPhotoEd.3">
                  <p:embed/>
                </p:oleObj>
              </mc:Choice>
              <mc:Fallback>
                <p:oleObj r:id="rId4" imgW="8695238" imgH="8659434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418" y="975213"/>
                        <a:ext cx="5375564" cy="53560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0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705" y="397163"/>
            <a:ext cx="5207759" cy="266469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9823" y="3815185"/>
            <a:ext cx="5446031" cy="282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7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65773" y="112828"/>
            <a:ext cx="10510795" cy="4426197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«Программа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01129" y="4826272"/>
            <a:ext cx="6791400" cy="19269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(на примере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р.п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Сява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Здания и сооружения транспортного назначения)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07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23333" y="1322696"/>
            <a:ext cx="8569914" cy="3318910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 Перроны и остановки автобуса: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51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8513" y="520242"/>
            <a:ext cx="5510408" cy="576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8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2590" y="418125"/>
            <a:ext cx="2927919" cy="620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78053" cy="7455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66040" y="1050242"/>
            <a:ext cx="969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Закон РФ «О социальной защите инвалидов в Российской Федерации» от 24 ноября 1995 </a:t>
            </a:r>
            <a:r>
              <a:rPr lang="ru-RU" b="1" dirty="0" smtClean="0">
                <a:solidFill>
                  <a:schemeClr val="bg1"/>
                </a:solidFill>
              </a:rPr>
              <a:t>г;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Закон </a:t>
            </a:r>
            <a:r>
              <a:rPr lang="ru-RU" b="1" dirty="0">
                <a:solidFill>
                  <a:schemeClr val="bg1"/>
                </a:solidFill>
              </a:rPr>
              <a:t>РФ « О государственных пенсиях в Российской Федерации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Закон </a:t>
            </a:r>
            <a:r>
              <a:rPr lang="ru-RU" b="1" dirty="0">
                <a:solidFill>
                  <a:schemeClr val="bg1"/>
                </a:solidFill>
              </a:rPr>
              <a:t>РФ « О донорстве крови и ее компонентов» от 9 июня 1993 г</a:t>
            </a:r>
            <a:r>
              <a:rPr lang="ru-RU" b="1" dirty="0" smtClean="0">
                <a:solidFill>
                  <a:schemeClr val="bg1"/>
                </a:solidFill>
              </a:rPr>
              <a:t>.;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Постановление </a:t>
            </a:r>
            <a:r>
              <a:rPr lang="ru-RU" b="1" dirty="0">
                <a:solidFill>
                  <a:schemeClr val="bg1"/>
                </a:solidFill>
              </a:rPr>
              <a:t>Правительства РФ от 13 августа 1996 г. № 965 « О порядке признания граждан инвалидами</a:t>
            </a:r>
            <a:r>
              <a:rPr lang="ru-RU" b="1" dirty="0" smtClean="0">
                <a:solidFill>
                  <a:schemeClr val="bg1"/>
                </a:solidFill>
              </a:rPr>
              <a:t>»;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</a:rPr>
              <a:t>Рекомендации </a:t>
            </a:r>
            <a:r>
              <a:rPr lang="ru-RU" b="1" dirty="0">
                <a:solidFill>
                  <a:schemeClr val="bg1"/>
                </a:solidFill>
              </a:rPr>
              <a:t>по проектированию окружающей среды, зданий и сооружений с учетом потребностей инвалидов и других маломобильных групп населения: </a:t>
            </a:r>
            <a:r>
              <a:rPr lang="ru-RU" b="1" dirty="0" err="1">
                <a:solidFill>
                  <a:schemeClr val="bg1"/>
                </a:solidFill>
              </a:rPr>
              <a:t>Вып</a:t>
            </a:r>
            <a:r>
              <a:rPr lang="ru-RU" b="1" dirty="0">
                <a:solidFill>
                  <a:schemeClr val="bg1"/>
                </a:solidFill>
              </a:rPr>
              <a:t>. 1. Общие положения/ Минстрой России, Минсоцзащиты России, АО ЦНИИЭП им. Б.С. Мезенцева. — М.: ГП ЦПП, 1996.— 52 </a:t>
            </a:r>
            <a:r>
              <a:rPr lang="ru-RU" b="1" dirty="0" smtClean="0">
                <a:solidFill>
                  <a:schemeClr val="bg1"/>
                </a:solidFill>
              </a:rPr>
              <a:t>с.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bg1"/>
                </a:solidFill>
              </a:rPr>
              <a:t>Сигаев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А.В. Пешеходные пути и транспорт для инвалидов и престарелых /Архитектурная среда обитания инвалидов и престарелых. — М.; </a:t>
            </a:r>
            <a:r>
              <a:rPr lang="ru-RU" b="1" dirty="0" err="1">
                <a:solidFill>
                  <a:schemeClr val="bg1"/>
                </a:solidFill>
              </a:rPr>
              <a:t>Стройиздат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1989.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bg1"/>
                </a:solidFill>
              </a:rPr>
              <a:t>Калмет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Х.Ю. Жилая среда для инвалидов. — М.: </a:t>
            </a:r>
            <a:r>
              <a:rPr lang="ru-RU" b="1" dirty="0" err="1">
                <a:solidFill>
                  <a:schemeClr val="bg1"/>
                </a:solidFill>
              </a:rPr>
              <a:t>Стройиздат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1990.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u="sng" dirty="0" smtClean="0">
                <a:solidFill>
                  <a:schemeClr val="bg1"/>
                </a:solidFill>
                <a:hlinkClick r:id="rId4"/>
              </a:rPr>
              <a:t>http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://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neinvalid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.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ru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/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nesmotrya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na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tyazhelyj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nedug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oni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dobilis</a:t>
            </a:r>
            <a:r>
              <a:rPr lang="ru-RU" b="1" u="sng" dirty="0">
                <a:solidFill>
                  <a:schemeClr val="bg1"/>
                </a:solidFill>
                <a:hlinkClick r:id="rId4"/>
              </a:rPr>
              <a:t>-</a:t>
            </a:r>
            <a:r>
              <a:rPr lang="en-US" b="1" u="sng" dirty="0" err="1">
                <a:solidFill>
                  <a:schemeClr val="bg1"/>
                </a:solidFill>
                <a:hlinkClick r:id="rId4"/>
              </a:rPr>
              <a:t>uspexa</a:t>
            </a:r>
            <a:r>
              <a:rPr lang="ru-RU" b="1" u="sng" dirty="0" smtClean="0">
                <a:solidFill>
                  <a:schemeClr val="bg1"/>
                </a:solidFill>
                <a:hlinkClick r:id="rId4"/>
              </a:rPr>
              <a:t>/</a:t>
            </a:r>
            <a:endParaRPr lang="ru-RU" b="1" dirty="0" smtClean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http</a:t>
            </a:r>
            <a:r>
              <a:rPr lang="en-US" b="1" dirty="0">
                <a:solidFill>
                  <a:schemeClr val="bg1"/>
                </a:solidFill>
              </a:rPr>
              <a:t>://www.timenews24.ru/kolichestvo-invalidov-v-rossii-na-2014-god-statistika/ - TIME NEWS </a:t>
            </a:r>
            <a:r>
              <a:rPr lang="en-US" b="1" dirty="0" smtClean="0">
                <a:solidFill>
                  <a:schemeClr val="bg1"/>
                </a:solidFill>
              </a:rPr>
              <a:t>24</a:t>
            </a:r>
            <a:endParaRPr lang="ru-RU" b="1" dirty="0">
              <a:solidFill>
                <a:schemeClr val="bg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u="sng" dirty="0">
                <a:solidFill>
                  <a:schemeClr val="bg1"/>
                </a:solidFill>
                <a:hlinkClick r:id="rId5"/>
              </a:rPr>
              <a:t>https://ru.wikipedia.org/wiki/Инвалидность#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18459" y="279184"/>
            <a:ext cx="4605424" cy="595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Источники: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93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86126" y="2493433"/>
            <a:ext cx="108414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 за внимание!</a:t>
            </a:r>
            <a:endParaRPr lang="ru-RU" sz="72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117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19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0665" y="126219"/>
            <a:ext cx="8505910" cy="1576132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457138" y="1835328"/>
            <a:ext cx="6599103" cy="494949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Monotype Corsiva" pitchFamily="66" charset="0"/>
            </a:endParaRPr>
          </a:p>
          <a:p>
            <a:pPr algn="ctr"/>
            <a:endParaRPr lang="ru-RU" sz="3600" dirty="0">
              <a:latin typeface="Monotype Corsiva" pitchFamily="66" charset="0"/>
            </a:endParaRPr>
          </a:p>
          <a:p>
            <a:pPr algn="ctr"/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Разработка программы по проектированию  зданий и сооружений транспортного назначения в </a:t>
            </a:r>
            <a:r>
              <a:rPr lang="ru-RU" sz="4000" dirty="0" err="1" smtClean="0">
                <a:latin typeface="Monotype Corsiva" pitchFamily="66" charset="0"/>
              </a:rPr>
              <a:t>р.п</a:t>
            </a:r>
            <a:r>
              <a:rPr lang="ru-RU" sz="4000" dirty="0" smtClean="0">
                <a:latin typeface="Monotype Corsiva" pitchFamily="66" charset="0"/>
              </a:rPr>
              <a:t>. </a:t>
            </a:r>
            <a:r>
              <a:rPr lang="ru-RU" sz="4000" dirty="0" err="1" smtClean="0">
                <a:latin typeface="Monotype Corsiva" pitchFamily="66" charset="0"/>
              </a:rPr>
              <a:t>Сява</a:t>
            </a:r>
            <a:r>
              <a:rPr lang="ru-RU" sz="4000" dirty="0" smtClean="0">
                <a:latin typeface="Monotype Corsiva" pitchFamily="66" charset="0"/>
              </a:rPr>
              <a:t> с учетом потребностей людей с ограниченными возможностями здоровья и маломобильных групп населения.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Рисунок 8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282030" y="2392058"/>
            <a:ext cx="4803795" cy="377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2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35" y="39729"/>
            <a:ext cx="12280135" cy="681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4011" y="262383"/>
            <a:ext cx="5939840" cy="1423056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011" y="214433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Найти подходящее определение значению «инвалидность» с его вытекающими причинами;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Ознакомится с оказываемой помощью государством людям с ограниченными возможностями;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Посетить </a:t>
            </a:r>
            <a:r>
              <a:rPr lang="ru-RU" i="1" dirty="0" err="1" smtClean="0">
                <a:solidFill>
                  <a:schemeClr val="bg1"/>
                </a:solidFill>
              </a:rPr>
              <a:t>Сявскую</a:t>
            </a:r>
            <a:r>
              <a:rPr lang="ru-RU" i="1" dirty="0" smtClean="0">
                <a:solidFill>
                  <a:schemeClr val="bg1"/>
                </a:solidFill>
              </a:rPr>
              <a:t> коррекционную школу </a:t>
            </a:r>
            <a:r>
              <a:rPr lang="en-US" i="1" dirty="0" smtClean="0">
                <a:solidFill>
                  <a:schemeClr val="bg1"/>
                </a:solidFill>
              </a:rPr>
              <a:t>VIII</a:t>
            </a:r>
            <a:r>
              <a:rPr lang="ru-RU" i="1" dirty="0" smtClean="0">
                <a:solidFill>
                  <a:schemeClr val="bg1"/>
                </a:solidFill>
              </a:rPr>
              <a:t> вида и </a:t>
            </a:r>
            <a:r>
              <a:rPr lang="ru-RU" i="1" dirty="0" err="1" smtClean="0">
                <a:solidFill>
                  <a:schemeClr val="bg1"/>
                </a:solidFill>
              </a:rPr>
              <a:t>Сявский</a:t>
            </a:r>
            <a:r>
              <a:rPr lang="ru-RU" i="1" dirty="0" smtClean="0">
                <a:solidFill>
                  <a:schemeClr val="bg1"/>
                </a:solidFill>
              </a:rPr>
              <a:t> реабилитационный центр для инвалидов;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</a:pPr>
            <a:r>
              <a:rPr lang="ru-RU" i="1" dirty="0" smtClean="0">
                <a:solidFill>
                  <a:schemeClr val="bg1"/>
                </a:solidFill>
              </a:rPr>
              <a:t>Разработать программу актуальную в </a:t>
            </a:r>
            <a:r>
              <a:rPr lang="ru-RU" i="1" dirty="0" err="1" smtClean="0">
                <a:solidFill>
                  <a:schemeClr val="bg1"/>
                </a:solidFill>
              </a:rPr>
              <a:t>р.п</a:t>
            </a:r>
            <a:r>
              <a:rPr lang="ru-RU" i="1" dirty="0" smtClean="0">
                <a:solidFill>
                  <a:schemeClr val="bg1"/>
                </a:solidFill>
              </a:rPr>
              <a:t>. </a:t>
            </a:r>
            <a:r>
              <a:rPr lang="ru-RU" i="1" dirty="0" err="1" smtClean="0">
                <a:solidFill>
                  <a:schemeClr val="bg1"/>
                </a:solidFill>
              </a:rPr>
              <a:t>Сява</a:t>
            </a:r>
            <a:r>
              <a:rPr lang="ru-RU" i="1" dirty="0" smtClean="0">
                <a:solidFill>
                  <a:schemeClr val="bg1"/>
                </a:solidFill>
              </a:rPr>
              <a:t> для людей с ограниченными возможностями здоровья.</a:t>
            </a:r>
          </a:p>
          <a:p>
            <a:endParaRPr lang="ru-RU" i="1" dirty="0"/>
          </a:p>
        </p:txBody>
      </p:sp>
      <p:pic>
        <p:nvPicPr>
          <p:cNvPr id="2050" name="Picture 2" descr="http://urned.net/wp-content/uploads/2015/10/lgoty-na-kommunalnye-uslugi-invalidam-1-grup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265" y="3041675"/>
            <a:ext cx="5009480" cy="3330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93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" y="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40699" y="348488"/>
            <a:ext cx="9760943" cy="2521843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46511" y="3395130"/>
            <a:ext cx="5850701" cy="26412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(на примере -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Сява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здания и сооружения транспортного назначения)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9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9453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942" y="628981"/>
            <a:ext cx="1119313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 smtClean="0">
                <a:solidFill>
                  <a:schemeClr val="bg1"/>
                </a:solidFill>
              </a:rPr>
              <a:t>Гипотеза</a:t>
            </a:r>
            <a:r>
              <a:rPr lang="ru-RU" sz="3600" i="1" dirty="0" smtClean="0">
                <a:solidFill>
                  <a:schemeClr val="bg1"/>
                </a:solidFill>
              </a:rPr>
              <a:t> - предполагается, что применение зданий транспортного назначения в </a:t>
            </a:r>
            <a:r>
              <a:rPr lang="ru-RU" sz="3600" i="1" dirty="0" err="1" smtClean="0">
                <a:solidFill>
                  <a:schemeClr val="bg1"/>
                </a:solidFill>
              </a:rPr>
              <a:t>пгт</a:t>
            </a:r>
            <a:r>
              <a:rPr lang="ru-RU" sz="3600" i="1" dirty="0" smtClean="0">
                <a:solidFill>
                  <a:schemeClr val="bg1"/>
                </a:solidFill>
              </a:rPr>
              <a:t>. </a:t>
            </a:r>
            <a:r>
              <a:rPr lang="ru-RU" sz="3600" i="1" dirty="0" err="1" smtClean="0">
                <a:solidFill>
                  <a:schemeClr val="bg1"/>
                </a:solidFill>
              </a:rPr>
              <a:t>Сява</a:t>
            </a:r>
            <a:r>
              <a:rPr lang="ru-RU" sz="3600" i="1" dirty="0" smtClean="0">
                <a:solidFill>
                  <a:schemeClr val="bg1"/>
                </a:solidFill>
              </a:rPr>
              <a:t> позволит повысить уровень жизни людей с ограниченными возможностями здоровья.</a:t>
            </a:r>
          </a:p>
          <a:p>
            <a:r>
              <a:rPr lang="ru-RU" sz="3600" b="1" i="1" u="sng" dirty="0" smtClean="0">
                <a:solidFill>
                  <a:schemeClr val="bg1"/>
                </a:solidFill>
              </a:rPr>
              <a:t>Объект исследования </a:t>
            </a:r>
            <a:r>
              <a:rPr lang="ru-RU" sz="3600" i="1" dirty="0" smtClean="0">
                <a:solidFill>
                  <a:schemeClr val="bg1"/>
                </a:solidFill>
              </a:rPr>
              <a:t>– процесс развития системы транспортного назначения </a:t>
            </a:r>
            <a:r>
              <a:rPr lang="ru-RU" sz="3600" i="1" dirty="0" err="1" smtClean="0">
                <a:solidFill>
                  <a:schemeClr val="bg1"/>
                </a:solidFill>
              </a:rPr>
              <a:t>пгт</a:t>
            </a:r>
            <a:r>
              <a:rPr lang="ru-RU" sz="3600" i="1" dirty="0" smtClean="0">
                <a:solidFill>
                  <a:schemeClr val="bg1"/>
                </a:solidFill>
              </a:rPr>
              <a:t>. </a:t>
            </a:r>
            <a:r>
              <a:rPr lang="ru-RU" sz="3600" i="1" dirty="0" err="1" smtClean="0">
                <a:solidFill>
                  <a:schemeClr val="bg1"/>
                </a:solidFill>
              </a:rPr>
              <a:t>Сява</a:t>
            </a:r>
            <a:r>
              <a:rPr lang="ru-RU" sz="3600" i="1" dirty="0" smtClean="0">
                <a:solidFill>
                  <a:schemeClr val="bg1"/>
                </a:solidFill>
              </a:rPr>
              <a:t> с наименьшими затратами.</a:t>
            </a:r>
          </a:p>
          <a:p>
            <a:r>
              <a:rPr lang="ru-RU" sz="3600" b="1" i="1" u="sng" dirty="0" smtClean="0">
                <a:solidFill>
                  <a:schemeClr val="bg1"/>
                </a:solidFill>
              </a:rPr>
              <a:t>Предмет исследования </a:t>
            </a:r>
            <a:r>
              <a:rPr lang="ru-RU" sz="3600" i="1" dirty="0" smtClean="0">
                <a:solidFill>
                  <a:schemeClr val="bg1"/>
                </a:solidFill>
              </a:rPr>
              <a:t>– развитие программы для людей с учетом их среды жизнедеятельности.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785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19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011893" y="194326"/>
            <a:ext cx="10168214" cy="1757665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bg1"/>
                </a:solidFill>
              </a:rPr>
              <a:t>Юридическое обоснование:</a:t>
            </a:r>
            <a:endParaRPr lang="ru-RU" sz="66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66040" y="2332037"/>
            <a:ext cx="9727540" cy="45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dirty="0" smtClean="0">
              <a:latin typeface="Monotype Corsiva" pitchFamily="66" charset="0"/>
            </a:endParaRPr>
          </a:p>
          <a:p>
            <a:pPr algn="ctr"/>
            <a:endParaRPr lang="ru-RU" sz="3600" dirty="0">
              <a:latin typeface="Monotype Corsiva" pitchFamily="66" charset="0"/>
            </a:endParaRPr>
          </a:p>
          <a:p>
            <a:pPr algn="ctr"/>
            <a:endParaRPr lang="ru-RU" sz="4000" dirty="0" smtClean="0">
              <a:latin typeface="Monotype Corsiva" pitchFamily="66" charset="0"/>
            </a:endParaRPr>
          </a:p>
          <a:p>
            <a:r>
              <a:rPr lang="ru-RU" sz="4000" dirty="0" smtClean="0">
                <a:latin typeface="Monotype Corsiva" pitchFamily="66" charset="0"/>
              </a:rPr>
              <a:t> </a:t>
            </a:r>
          </a:p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1348323" y="2332037"/>
            <a:ext cx="8686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21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/>
              <a:t> </a:t>
            </a:r>
            <a:r>
              <a:rPr lang="ru-RU" sz="4400" b="1" dirty="0" smtClean="0"/>
              <a:t> 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Порядок и условия признания лица инвалидом регулируются 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Постановлением Правительства РФ </a:t>
            </a:r>
            <a:r>
              <a:rPr lang="ru-RU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13 августа 1996 г. № 965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«</a:t>
            </a:r>
            <a:r>
              <a:rPr lang="ru-RU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 О порядке признания граждан инвалидами»</a:t>
            </a:r>
            <a:endParaRPr lang="ru-RU" sz="44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7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95470" y="2680633"/>
            <a:ext cx="6802718" cy="369262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Человек с ограниченными возможностями здоровья (ОВЗ).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6345" y="828365"/>
            <a:ext cx="821250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ИНВАЛИД???</a:t>
            </a:r>
            <a:endParaRPr lang="ru-RU" sz="96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topdialog.ru/wp-content/uploads/2013/07/%D0%98%D0%B3%D1%80%D0%B0%D1%82%D0%B5%D0%BA%D0%B0-%D0%B4%D0%B5%D1%82%D0%B8-%D0%B8%D0%BD%D0%B2%D0%B0%D0%BB%D0%B8%D0%B4%D1%8B-e13740744666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50" y="3041675"/>
            <a:ext cx="4739908" cy="356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06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219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40665" y="126219"/>
            <a:ext cx="8505910" cy="1576132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Интересные факты:</a:t>
            </a:r>
          </a:p>
        </p:txBody>
      </p:sp>
      <p:pic>
        <p:nvPicPr>
          <p:cNvPr id="11" name="Picture 3" descr="G:\НОУ 2015-2015\девочки 10 кл\140805180158652_151184265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9933" y="2091498"/>
            <a:ext cx="5829300" cy="3533775"/>
          </a:xfrm>
          <a:prstGeom prst="rect">
            <a:avLst/>
          </a:prstGeom>
          <a:noFill/>
        </p:spPr>
      </p:pic>
      <p:pic>
        <p:nvPicPr>
          <p:cNvPr id="12" name="Picture 2" descr="G:\НОУ 2015-2015\девочки 10 кл\кокорев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685" y="2308712"/>
            <a:ext cx="2071670" cy="3099349"/>
          </a:xfrm>
          <a:prstGeom prst="rect">
            <a:avLst/>
          </a:prstGeom>
          <a:noFill/>
        </p:spPr>
      </p:pic>
      <p:sp>
        <p:nvSpPr>
          <p:cNvPr id="13" name="Стрелка вправо 12">
            <a:hlinkClick r:id="rId6" action="ppaction://hlinkfile"/>
          </p:cNvPr>
          <p:cNvSpPr/>
          <p:nvPr/>
        </p:nvSpPr>
        <p:spPr>
          <a:xfrm>
            <a:off x="7789106" y="5335682"/>
            <a:ext cx="3857652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40665" y="126216"/>
            <a:ext cx="8505910" cy="1576132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Интересные факты:</a:t>
            </a:r>
          </a:p>
        </p:txBody>
      </p:sp>
    </p:spTree>
    <p:extLst>
      <p:ext uri="{BB962C8B-B14F-4D97-AF65-F5344CB8AC3E}">
        <p14:creationId xmlns:p14="http://schemas.microsoft.com/office/powerpoint/2010/main" val="802297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07220" y="628981"/>
            <a:ext cx="8427903" cy="24126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проектирования среды жизнедеятельности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учетом потребностей людей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 ограниченными возможностями здоровья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и маломобильных групп населения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 современных городах  и поселках.</a:t>
            </a:r>
          </a:p>
        </p:txBody>
      </p:sp>
      <p:pic>
        <p:nvPicPr>
          <p:cNvPr id="5" name="Рисунок 4" descr="инвалиды-в-России-600x431.jpg"/>
          <p:cNvPicPr>
            <a:picLocks noChangeAspect="1"/>
          </p:cNvPicPr>
          <p:nvPr/>
        </p:nvPicPr>
        <p:blipFill>
          <a:blip r:embed="rId2"/>
          <a:srcRect l="615" r="615"/>
          <a:stretch>
            <a:fillRect/>
          </a:stretch>
        </p:blipFill>
        <p:spPr>
          <a:xfrm>
            <a:off x="1166040" y="3246836"/>
            <a:ext cx="3835618" cy="2789540"/>
          </a:xfrm>
          <a:prstGeom prst="rect">
            <a:avLst/>
          </a:prstGeom>
        </p:spPr>
      </p:pic>
      <p:pic>
        <p:nvPicPr>
          <p:cNvPr id="1026" name="Picture 2" descr="http://7oom.ru/powerpoint/abstraktnye-fony-dlya-prezentacii-volny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20"/>
            <a:ext cx="12192000" cy="746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823091" y="222747"/>
            <a:ext cx="7073486" cy="1190328"/>
          </a:xfrm>
          <a:prstGeom prst="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Что говорят СМИ?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7793" y="4641606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Выполнили:</a:t>
            </a:r>
            <a:endParaRPr lang="ru-RU" dirty="0"/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6017394"/>
              </p:ext>
            </p:extLst>
          </p:nvPr>
        </p:nvGraphicFramePr>
        <p:xfrm>
          <a:off x="276743" y="1917009"/>
          <a:ext cx="5705475" cy="3590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667256228"/>
              </p:ext>
            </p:extLst>
          </p:nvPr>
        </p:nvGraphicFramePr>
        <p:xfrm>
          <a:off x="6096000" y="1931297"/>
          <a:ext cx="587692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4403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200</TotalTime>
  <Words>837</Words>
  <Application>Microsoft Office PowerPoint</Application>
  <PresentationFormat>Широкоэкранный</PresentationFormat>
  <Paragraphs>160</Paragraphs>
  <Slides>24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Century Gothic</vt:lpstr>
      <vt:lpstr>Monotype Corsiva</vt:lpstr>
      <vt:lpstr>Times New Roman</vt:lpstr>
      <vt:lpstr>Wingdings 3</vt:lpstr>
      <vt:lpstr>Сектор</vt:lpstr>
      <vt:lpstr>MSPhotoEd.3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Win7</cp:lastModifiedBy>
  <cp:revision>24</cp:revision>
  <dcterms:created xsi:type="dcterms:W3CDTF">2016-02-03T13:39:45Z</dcterms:created>
  <dcterms:modified xsi:type="dcterms:W3CDTF">2016-04-28T04:39:07Z</dcterms:modified>
</cp:coreProperties>
</file>