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0"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pPr/>
              <a:t>21.03.2016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1053;&#1086;&#1074;&#1080;&#1082;&#1086;&#1074;&#1072;%20&#1040;&#1040;%20&#1052;&#1041;&#1054;&#1059;%20&#1057;&#1103;&#1074;&#1089;&#1082;&#1072;&#1103;%20&#1057;&#1054;&#1064;.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1074;&#1099;&#1088;&#1077;&#1079;&#1082;&#1072;%20&#1080;&#1079;%20&#1082;&#1085;&#1080;&#1075;&#1099;%20&#1076;&#1083;&#1103;%20&#1091;&#1095;&#1080;&#1090;&#1077;&#1083;&#1103;%20&#1087;&#1086;%20&#1090;&#1077;&#1084;&#1077;.docx"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371600"/>
            <a:ext cx="8184086" cy="2057400"/>
          </a:xfrm>
        </p:spPr>
        <p:txBody>
          <a:bodyPr>
            <a:normAutofit fontScale="90000"/>
          </a:bodyPr>
          <a:lstStyle/>
          <a:p>
            <a:r>
              <a:rPr lang="ru-RU" dirty="0" smtClean="0"/>
              <a:t>Проектная деятельность  на уроках </a:t>
            </a:r>
            <a:br>
              <a:rPr lang="ru-RU" dirty="0" smtClean="0"/>
            </a:br>
            <a:r>
              <a:rPr lang="ru-RU" dirty="0" smtClean="0"/>
              <a:t>немецкого языка</a:t>
            </a:r>
            <a:endParaRPr lang="ru-RU" dirty="0"/>
          </a:p>
        </p:txBody>
      </p:sp>
      <p:sp>
        <p:nvSpPr>
          <p:cNvPr id="3" name="Подзаголовок 2"/>
          <p:cNvSpPr>
            <a:spLocks noGrp="1"/>
          </p:cNvSpPr>
          <p:nvPr>
            <p:ph type="subTitle" idx="1"/>
          </p:nvPr>
        </p:nvSpPr>
        <p:spPr>
          <a:xfrm>
            <a:off x="1371600" y="3717032"/>
            <a:ext cx="7448872" cy="2592288"/>
          </a:xfrm>
        </p:spPr>
        <p:txBody>
          <a:bodyPr>
            <a:normAutofit fontScale="92500" lnSpcReduction="20000"/>
          </a:bodyPr>
          <a:lstStyle/>
          <a:p>
            <a:pPr algn="r"/>
            <a:r>
              <a:rPr lang="ru-RU" dirty="0" smtClean="0"/>
              <a:t>Автор: </a:t>
            </a:r>
          </a:p>
          <a:p>
            <a:pPr algn="r"/>
            <a:r>
              <a:rPr lang="ru-RU" dirty="0" smtClean="0"/>
              <a:t>Новикова Анастасия Александровна</a:t>
            </a:r>
          </a:p>
          <a:p>
            <a:pPr algn="r"/>
            <a:r>
              <a:rPr lang="ru-RU" dirty="0"/>
              <a:t>у</a:t>
            </a:r>
            <a:r>
              <a:rPr lang="ru-RU" dirty="0" smtClean="0"/>
              <a:t>читель немецкого языка МБОУ </a:t>
            </a:r>
            <a:r>
              <a:rPr lang="ru-RU" dirty="0" err="1" smtClean="0"/>
              <a:t>Сявская</a:t>
            </a:r>
            <a:r>
              <a:rPr lang="ru-RU" dirty="0" smtClean="0"/>
              <a:t> СОШ</a:t>
            </a:r>
          </a:p>
          <a:p>
            <a:pPr algn="r"/>
            <a:endParaRPr lang="ru-RU" dirty="0"/>
          </a:p>
          <a:p>
            <a:pPr algn="r"/>
            <a:endParaRPr lang="ru-RU" dirty="0" smtClean="0"/>
          </a:p>
          <a:p>
            <a:r>
              <a:rPr lang="ru-RU" dirty="0" smtClean="0"/>
              <a:t>2016 г.</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1" y="188640"/>
            <a:ext cx="2160240" cy="881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1023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620688"/>
            <a:ext cx="7723733" cy="5797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6445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14313"/>
            <a:ext cx="504056" cy="637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descr="D:\с рабочего стола\работа 2015-2016 уч.год\фото 5а\IMG_20151019_1217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233195"/>
            <a:ext cx="4968552" cy="279481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D:\с рабочего стола\работа 2015-2016 уч.год\фото 5а\IMG_20151019_12173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052736"/>
            <a:ext cx="2835315" cy="504056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D:\с рабочего стола\работа 2015-2016 уч.год\фото 5а\IMG_20151019_12193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67944" y="3503258"/>
            <a:ext cx="4604512" cy="25900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025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отразить свою деятельность в рабочей программе?</a:t>
            </a:r>
            <a:endParaRPr lang="ru-RU" dirty="0"/>
          </a:p>
        </p:txBody>
      </p:sp>
      <p:sp>
        <p:nvSpPr>
          <p:cNvPr id="3" name="Объект 2"/>
          <p:cNvSpPr>
            <a:spLocks noGrp="1"/>
          </p:cNvSpPr>
          <p:nvPr>
            <p:ph idx="1"/>
          </p:nvPr>
        </p:nvSpPr>
        <p:spPr/>
        <p:txBody>
          <a:bodyPr/>
          <a:lstStyle/>
          <a:p>
            <a:pPr marL="137160" indent="0">
              <a:buNone/>
            </a:pPr>
            <a:endParaRPr lang="ru-RU" dirty="0"/>
          </a:p>
        </p:txBody>
      </p:sp>
      <p:pic>
        <p:nvPicPr>
          <p:cNvPr id="4098"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3728" y="2252663"/>
            <a:ext cx="4968552" cy="3718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6985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VIELEN DANKS  FÜRS ZUSCHAUEN</a:t>
            </a:r>
            <a:r>
              <a:rPr lang="ru-RU" dirty="0"/>
              <a:t> </a:t>
            </a:r>
            <a:r>
              <a:rPr lang="ru-RU" dirty="0" smtClean="0"/>
              <a:t>!!!!</a:t>
            </a:r>
            <a:endParaRPr lang="ru-RU" dirty="0"/>
          </a:p>
        </p:txBody>
      </p:sp>
      <p:pic>
        <p:nvPicPr>
          <p:cNvPr id="5" name="Рисунок 4" descr="немец яз.jpg"/>
          <p:cNvPicPr>
            <a:picLocks noGrp="1" noChangeAspect="1"/>
          </p:cNvPicPr>
          <p:nvPr>
            <p:ph type="pic" idx="1"/>
          </p:nvPr>
        </p:nvPicPr>
        <p:blipFill>
          <a:blip r:embed="rId2"/>
          <a:srcRect t="1852" b="1852"/>
          <a:stretch>
            <a:fillRect/>
          </a:stretch>
        </p:blipFill>
        <p:spPr/>
      </p:pic>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xmlns="" val="272672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ПРОЕКТ</a:t>
            </a:r>
            <a:endParaRPr lang="ru-RU" dirty="0"/>
          </a:p>
        </p:txBody>
      </p:sp>
      <p:sp>
        <p:nvSpPr>
          <p:cNvPr id="3" name="Объект 2"/>
          <p:cNvSpPr>
            <a:spLocks noGrp="1"/>
          </p:cNvSpPr>
          <p:nvPr>
            <p:ph idx="1"/>
          </p:nvPr>
        </p:nvSpPr>
        <p:spPr/>
        <p:txBody>
          <a:bodyPr>
            <a:normAutofit/>
          </a:bodyPr>
          <a:lstStyle/>
          <a:p>
            <a:pPr marL="137160" indent="0" algn="just">
              <a:buNone/>
            </a:pPr>
            <a:endParaRPr lang="ru-RU" sz="4400" dirty="0" smtClean="0"/>
          </a:p>
          <a:p>
            <a:pPr marL="137160" indent="0" algn="just">
              <a:buNone/>
            </a:pPr>
            <a:r>
              <a:rPr lang="ru-RU" sz="4400" dirty="0" smtClean="0"/>
              <a:t>это </a:t>
            </a:r>
            <a:r>
              <a:rPr lang="ru-RU" sz="4400" dirty="0"/>
              <a:t>работы, планы, мероприятия и другие задачи, направленные на создание </a:t>
            </a:r>
            <a:r>
              <a:rPr lang="ru-RU" sz="4400" b="1" dirty="0">
                <a:solidFill>
                  <a:schemeClr val="bg1"/>
                </a:solidFill>
              </a:rPr>
              <a:t>уникального </a:t>
            </a:r>
            <a:r>
              <a:rPr lang="ru-RU" sz="4400" b="1" dirty="0" smtClean="0">
                <a:solidFill>
                  <a:schemeClr val="bg1"/>
                </a:solidFill>
              </a:rPr>
              <a:t>продукта.</a:t>
            </a:r>
            <a:endParaRPr lang="ru-RU" sz="4400" dirty="0"/>
          </a:p>
        </p:txBody>
      </p:sp>
    </p:spTree>
    <p:extLst>
      <p:ext uri="{BB962C8B-B14F-4D97-AF65-F5344CB8AC3E}">
        <p14:creationId xmlns:p14="http://schemas.microsoft.com/office/powerpoint/2010/main" xmlns="" val="347441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2722314"/>
          </a:xfrm>
        </p:spPr>
        <p:txBody>
          <a:bodyPr>
            <a:normAutofit/>
          </a:bodyPr>
          <a:lstStyle/>
          <a:p>
            <a:r>
              <a:rPr lang="ru-RU" dirty="0" smtClean="0"/>
              <a:t>И.Л. Бим, Л.И. Рыжова</a:t>
            </a:r>
            <a:br>
              <a:rPr lang="ru-RU" dirty="0" smtClean="0"/>
            </a:br>
            <a:r>
              <a:rPr lang="ru-RU" dirty="0" smtClean="0"/>
              <a:t>Немецкий язык </a:t>
            </a:r>
            <a:br>
              <a:rPr lang="ru-RU" dirty="0" smtClean="0"/>
            </a:br>
            <a:r>
              <a:rPr lang="ru-RU" dirty="0" smtClean="0"/>
              <a:t>5 класс </a:t>
            </a:r>
            <a:br>
              <a:rPr lang="ru-RU" dirty="0" smtClean="0"/>
            </a:br>
            <a:r>
              <a:rPr lang="ru-RU" dirty="0" smtClean="0"/>
              <a:t>Москва «Просвещение» 2015.</a:t>
            </a:r>
            <a:endParaRPr lang="ru-RU" dirty="0"/>
          </a:p>
        </p:txBody>
      </p:sp>
      <p:sp>
        <p:nvSpPr>
          <p:cNvPr id="3" name="Объект 2"/>
          <p:cNvSpPr>
            <a:spLocks noGrp="1"/>
          </p:cNvSpPr>
          <p:nvPr>
            <p:ph idx="1"/>
          </p:nvPr>
        </p:nvSpPr>
        <p:spPr>
          <a:xfrm>
            <a:off x="539552" y="3140968"/>
            <a:ext cx="8147248" cy="3168392"/>
          </a:xfrm>
        </p:spPr>
        <p:txBody>
          <a:bodyPr/>
          <a:lstStyle/>
          <a:p>
            <a:pPr marL="13716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04542"/>
            <a:ext cx="1296144" cy="1513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3261709"/>
            <a:ext cx="2271828" cy="2957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23928" y="3526623"/>
            <a:ext cx="1872208" cy="2474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a:hlinkClick r:id="rId5" action="ppaction://hlinkfile"/>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00192" y="3859875"/>
            <a:ext cx="1349864" cy="2000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8468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2650306"/>
          </a:xfrm>
        </p:spPr>
        <p:txBody>
          <a:bodyPr>
            <a:normAutofit/>
          </a:bodyPr>
          <a:lstStyle/>
          <a:p>
            <a:r>
              <a:rPr lang="ru-RU" dirty="0" smtClean="0"/>
              <a:t>Раздел </a:t>
            </a:r>
            <a:r>
              <a:rPr lang="en-US" dirty="0" smtClean="0"/>
              <a:t>I</a:t>
            </a:r>
            <a:r>
              <a:rPr lang="ru-RU" dirty="0" smtClean="0"/>
              <a:t>:</a:t>
            </a:r>
            <a:br>
              <a:rPr lang="ru-RU" dirty="0" smtClean="0"/>
            </a:br>
            <a:r>
              <a:rPr lang="ru-RU" dirty="0" smtClean="0"/>
              <a:t>«</a:t>
            </a:r>
            <a:r>
              <a:rPr lang="en-US" dirty="0" err="1" smtClean="0"/>
              <a:t>Eine</a:t>
            </a:r>
            <a:r>
              <a:rPr lang="en-US" dirty="0" smtClean="0"/>
              <a:t> </a:t>
            </a:r>
            <a:r>
              <a:rPr lang="en-US" dirty="0" err="1" smtClean="0"/>
              <a:t>alte</a:t>
            </a:r>
            <a:r>
              <a:rPr lang="en-US" dirty="0" smtClean="0"/>
              <a:t> deutsche </a:t>
            </a:r>
            <a:r>
              <a:rPr lang="en-US" dirty="0" err="1" smtClean="0"/>
              <a:t>Stadt</a:t>
            </a:r>
            <a:r>
              <a:rPr lang="ru-RU" dirty="0" smtClean="0"/>
              <a:t>. </a:t>
            </a:r>
            <a:r>
              <a:rPr lang="en-US" dirty="0" smtClean="0"/>
              <a:t>Was </a:t>
            </a:r>
            <a:r>
              <a:rPr lang="en-US" dirty="0" err="1" smtClean="0"/>
              <a:t>gibt</a:t>
            </a:r>
            <a:r>
              <a:rPr lang="en-US" dirty="0" smtClean="0"/>
              <a:t> </a:t>
            </a:r>
            <a:r>
              <a:rPr lang="en-US" dirty="0" err="1" smtClean="0"/>
              <a:t>es</a:t>
            </a:r>
            <a:r>
              <a:rPr lang="en-US" dirty="0" smtClean="0"/>
              <a:t> </a:t>
            </a:r>
            <a:r>
              <a:rPr lang="en-US" dirty="0" err="1" smtClean="0"/>
              <a:t>hier</a:t>
            </a:r>
            <a:r>
              <a:rPr lang="ru-RU" dirty="0" smtClean="0"/>
              <a:t>?»</a:t>
            </a:r>
            <a:r>
              <a:rPr lang="en-US" dirty="0" smtClean="0"/>
              <a:t> (S. 36-56)</a:t>
            </a:r>
            <a:endParaRPr lang="ru-RU" dirty="0"/>
          </a:p>
        </p:txBody>
      </p:sp>
      <p:sp>
        <p:nvSpPr>
          <p:cNvPr id="3" name="Объект 2"/>
          <p:cNvSpPr>
            <a:spLocks noGrp="1"/>
          </p:cNvSpPr>
          <p:nvPr>
            <p:ph idx="1"/>
          </p:nvPr>
        </p:nvSpPr>
        <p:spPr>
          <a:xfrm>
            <a:off x="395536" y="2636912"/>
            <a:ext cx="8568952" cy="3744416"/>
          </a:xfrm>
        </p:spPr>
        <p:txBody>
          <a:bodyPr/>
          <a:lstStyle/>
          <a:p>
            <a:endParaRPr lang="ru-RU" dirty="0" smtClean="0"/>
          </a:p>
          <a:p>
            <a:pPr algn="ctr"/>
            <a:r>
              <a:rPr lang="ru-RU" dirty="0" smtClean="0"/>
              <a:t>8</a:t>
            </a:r>
            <a:r>
              <a:rPr lang="en-US" dirty="0" smtClean="0"/>
              <a:t>-9</a:t>
            </a:r>
            <a:r>
              <a:rPr lang="ru-RU" dirty="0" smtClean="0"/>
              <a:t> часов (по программе)</a:t>
            </a:r>
          </a:p>
          <a:p>
            <a:pPr algn="ctr"/>
            <a:r>
              <a:rPr lang="ru-RU" dirty="0" smtClean="0"/>
              <a:t>+ 1,2 часа из резерва</a:t>
            </a:r>
          </a:p>
          <a:p>
            <a:endParaRPr lang="ru-RU" dirty="0"/>
          </a:p>
        </p:txBody>
      </p:sp>
    </p:spTree>
    <p:extLst>
      <p:ext uri="{BB962C8B-B14F-4D97-AF65-F5344CB8AC3E}">
        <p14:creationId xmlns:p14="http://schemas.microsoft.com/office/powerpoint/2010/main" xmlns="" val="291760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2434282"/>
          </a:xfrm>
        </p:spPr>
        <p:txBody>
          <a:bodyPr>
            <a:noAutofit/>
          </a:bodyPr>
          <a:lstStyle/>
          <a:p>
            <a:pPr marL="548640" lvl="0" indent="-411480">
              <a:lnSpc>
                <a:spcPct val="115000"/>
              </a:lnSpc>
              <a:spcBef>
                <a:spcPct val="20000"/>
              </a:spcBef>
              <a:spcAft>
                <a:spcPts val="1000"/>
              </a:spcAft>
            </a:pPr>
            <a:r>
              <a:rPr lang="ru-RU" sz="5400" b="0" dirty="0">
                <a:ln>
                  <a:noFill/>
                </a:ln>
                <a:solidFill>
                  <a:schemeClr val="bg2">
                    <a:lumMod val="50000"/>
                  </a:schemeClr>
                </a:solidFill>
                <a:effectLst/>
                <a:latin typeface="Times New Roman"/>
                <a:ea typeface="Calibri"/>
                <a:cs typeface="Times New Roman"/>
              </a:rPr>
              <a:t>Основное содержание темы	</a:t>
            </a:r>
            <a:r>
              <a:rPr lang="ru-RU" sz="5400" b="0" dirty="0">
                <a:ln>
                  <a:noFill/>
                </a:ln>
                <a:solidFill>
                  <a:schemeClr val="bg2">
                    <a:lumMod val="50000"/>
                  </a:schemeClr>
                </a:solidFill>
                <a:effectLst/>
                <a:latin typeface="Calibri"/>
                <a:ea typeface="Calibri"/>
                <a:cs typeface="Times New Roman"/>
              </a:rPr>
              <a:t/>
            </a:r>
            <a:br>
              <a:rPr lang="ru-RU" sz="5400" b="0" dirty="0">
                <a:ln>
                  <a:noFill/>
                </a:ln>
                <a:solidFill>
                  <a:schemeClr val="bg2">
                    <a:lumMod val="50000"/>
                  </a:schemeClr>
                </a:solidFill>
                <a:effectLst/>
                <a:latin typeface="Calibri"/>
                <a:ea typeface="Calibri"/>
                <a:cs typeface="Times New Roman"/>
              </a:rPr>
            </a:br>
            <a:endParaRPr lang="ru-RU" sz="5400" dirty="0">
              <a:solidFill>
                <a:schemeClr val="bg2">
                  <a:lumMod val="50000"/>
                </a:schemeClr>
              </a:solidFill>
            </a:endParaRPr>
          </a:p>
        </p:txBody>
      </p:sp>
      <p:sp>
        <p:nvSpPr>
          <p:cNvPr id="3" name="Объект 2"/>
          <p:cNvSpPr>
            <a:spLocks noGrp="1"/>
          </p:cNvSpPr>
          <p:nvPr>
            <p:ph idx="1"/>
          </p:nvPr>
        </p:nvSpPr>
        <p:spPr>
          <a:xfrm>
            <a:off x="323528" y="2060848"/>
            <a:ext cx="8363272" cy="4248512"/>
          </a:xfrm>
        </p:spPr>
        <p:txBody>
          <a:bodyPr>
            <a:normAutofit fontScale="92500"/>
          </a:bodyPr>
          <a:lstStyle/>
          <a:p>
            <a:pPr>
              <a:lnSpc>
                <a:spcPct val="115000"/>
              </a:lnSpc>
              <a:spcAft>
                <a:spcPts val="1000"/>
              </a:spcAft>
            </a:pPr>
            <a:r>
              <a:rPr lang="ru-RU" dirty="0" smtClean="0">
                <a:ea typeface="Calibri"/>
                <a:cs typeface="Times New Roman"/>
              </a:rPr>
              <a:t>1</a:t>
            </a:r>
            <a:r>
              <a:rPr lang="ru-RU" dirty="0">
                <a:ea typeface="Calibri"/>
                <a:cs typeface="Times New Roman"/>
              </a:rPr>
              <a:t>. Маленькие немецкие города имеют много общего: их архитектура, достопримечательности.</a:t>
            </a:r>
            <a:endParaRPr lang="ru-RU" sz="2000" dirty="0">
              <a:latin typeface="Calibri"/>
              <a:ea typeface="Calibri"/>
              <a:cs typeface="Times New Roman"/>
            </a:endParaRPr>
          </a:p>
          <a:p>
            <a:pPr>
              <a:lnSpc>
                <a:spcPct val="115000"/>
              </a:lnSpc>
              <a:spcAft>
                <a:spcPts val="1000"/>
              </a:spcAft>
            </a:pPr>
            <a:r>
              <a:rPr lang="ru-RU" dirty="0">
                <a:ea typeface="Calibri"/>
                <a:cs typeface="Times New Roman"/>
              </a:rPr>
              <a:t>2. Кот в сапогах рассказывает о том, что можно увидеть в старом немецком городе.</a:t>
            </a:r>
            <a:endParaRPr lang="ru-RU" sz="2000" dirty="0">
              <a:latin typeface="Calibri"/>
              <a:ea typeface="Calibri"/>
              <a:cs typeface="Times New Roman"/>
            </a:endParaRPr>
          </a:p>
          <a:p>
            <a:pPr>
              <a:lnSpc>
                <a:spcPct val="115000"/>
              </a:lnSpc>
              <a:spcAft>
                <a:spcPts val="1000"/>
              </a:spcAft>
            </a:pPr>
            <a:r>
              <a:rPr lang="ru-RU" dirty="0">
                <a:ea typeface="Calibri"/>
                <a:cs typeface="Times New Roman"/>
              </a:rPr>
              <a:t>3. А о чем беседуют прохожие на улицах города</a:t>
            </a:r>
            <a:r>
              <a:rPr lang="ru-RU" dirty="0" smtClean="0">
                <a:ea typeface="Calibri"/>
                <a:cs typeface="Times New Roman"/>
              </a:rPr>
              <a:t>?</a:t>
            </a:r>
          </a:p>
          <a:p>
            <a:pPr>
              <a:lnSpc>
                <a:spcPct val="115000"/>
              </a:lnSpc>
              <a:spcAft>
                <a:spcPts val="1000"/>
              </a:spcAft>
            </a:pPr>
            <a:endParaRPr lang="ru-RU" sz="2000" dirty="0">
              <a:latin typeface="Calibri"/>
              <a:ea typeface="Calibri"/>
              <a:cs typeface="Times New Roman"/>
            </a:endParaRPr>
          </a:p>
          <a:p>
            <a:pPr marL="137160" indent="0" algn="ctr">
              <a:lnSpc>
                <a:spcPct val="115000"/>
              </a:lnSpc>
              <a:spcAft>
                <a:spcPts val="1000"/>
              </a:spcAft>
              <a:buNone/>
            </a:pPr>
            <a:r>
              <a:rPr lang="ru-RU" sz="3200" dirty="0" smtClean="0">
                <a:solidFill>
                  <a:srgbClr val="00B050"/>
                </a:solidFill>
                <a:ea typeface="Calibri"/>
                <a:cs typeface="Times New Roman"/>
              </a:rPr>
              <a:t>Результат работы : Собственный немецкий город</a:t>
            </a:r>
            <a:endParaRPr lang="ru-RU" sz="3200" dirty="0">
              <a:solidFill>
                <a:srgbClr val="00B050"/>
              </a:solidFill>
              <a:ea typeface="Calibri"/>
              <a:cs typeface="Times New Roman"/>
            </a:endParaRPr>
          </a:p>
          <a:p>
            <a:endParaRPr lang="ru-RU" dirty="0"/>
          </a:p>
        </p:txBody>
      </p:sp>
    </p:spTree>
    <p:extLst>
      <p:ext uri="{BB962C8B-B14F-4D97-AF65-F5344CB8AC3E}">
        <p14:creationId xmlns:p14="http://schemas.microsoft.com/office/powerpoint/2010/main" xmlns="" val="612309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ru-RU" dirty="0" smtClean="0"/>
              <a:t>Основные </a:t>
            </a:r>
            <a:r>
              <a:rPr lang="ru-RU" dirty="0"/>
              <a:t>практические задачи</a:t>
            </a:r>
            <a:br>
              <a:rPr lang="ru-RU" dirty="0"/>
            </a:br>
            <a:endParaRPr lang="ru-RU" dirty="0"/>
          </a:p>
        </p:txBody>
      </p:sp>
      <p:sp>
        <p:nvSpPr>
          <p:cNvPr id="3" name="Объект 2"/>
          <p:cNvSpPr>
            <a:spLocks noGrp="1"/>
          </p:cNvSpPr>
          <p:nvPr>
            <p:ph idx="1"/>
          </p:nvPr>
        </p:nvSpPr>
        <p:spPr/>
        <p:txBody>
          <a:bodyPr>
            <a:normAutofit fontScale="55000" lnSpcReduction="20000"/>
          </a:bodyPr>
          <a:lstStyle/>
          <a:p>
            <a:pPr marL="137160" indent="0">
              <a:lnSpc>
                <a:spcPct val="115000"/>
              </a:lnSpc>
              <a:spcAft>
                <a:spcPts val="1000"/>
              </a:spcAft>
              <a:buNone/>
            </a:pPr>
            <a:r>
              <a:rPr lang="ru-RU" dirty="0" smtClean="0">
                <a:ea typeface="Calibri"/>
                <a:cs typeface="Times New Roman"/>
              </a:rPr>
              <a:t>1</a:t>
            </a:r>
            <a:r>
              <a:rPr lang="ru-RU" dirty="0">
                <a:ea typeface="Calibri"/>
                <a:cs typeface="Times New Roman"/>
              </a:rPr>
              <a:t>. Совершенствовать технику чтения и орфографические навыки школьников.</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2. Расширить словарный запас учащихся.</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3. Учить описывать немецкий город, используя новый лексический материал в речи.</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4. Учить вести диалог-расспрос в ситуациях «Знакомство», «Встреча на улице».</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5. Развивать умение возражать, используя отрицания „</a:t>
            </a:r>
            <a:r>
              <a:rPr lang="ru-RU" dirty="0" err="1">
                <a:ea typeface="Calibri"/>
                <a:cs typeface="Times New Roman"/>
              </a:rPr>
              <a:t>kein</a:t>
            </a:r>
            <a:r>
              <a:rPr lang="ru-RU" dirty="0">
                <a:ea typeface="Calibri"/>
                <a:cs typeface="Times New Roman"/>
              </a:rPr>
              <a:t>“ и „</a:t>
            </a:r>
            <a:r>
              <a:rPr lang="ru-RU" dirty="0" err="1">
                <a:ea typeface="Calibri"/>
                <a:cs typeface="Times New Roman"/>
              </a:rPr>
              <a:t>nicht</a:t>
            </a:r>
            <a:r>
              <a:rPr lang="ru-RU" dirty="0">
                <a:ea typeface="Calibri"/>
                <a:cs typeface="Times New Roman"/>
              </a:rPr>
              <a:t>“.</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6. Повторить и систематизировать образование множественного числа существительных.</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7. Учить выражать в простейшей форме свое мнение, согласие/несогласие с чем-либо в рамках тематики данной главы (погода, городские достопримечательности).</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8. Учить письменно фиксировать элементарные сообщения о городе.</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9. Учить читать с полным пониманием тексты, пользуясь при необходимости словарем и сносками.</a:t>
            </a:r>
            <a:endParaRPr lang="ru-RU" sz="2000" dirty="0">
              <a:latin typeface="Calibri"/>
              <a:ea typeface="Calibri"/>
              <a:cs typeface="Times New Roman"/>
            </a:endParaRPr>
          </a:p>
          <a:p>
            <a:pPr marL="137160" indent="0">
              <a:lnSpc>
                <a:spcPct val="115000"/>
              </a:lnSpc>
              <a:spcAft>
                <a:spcPts val="1000"/>
              </a:spcAft>
              <a:buNone/>
            </a:pPr>
            <a:r>
              <a:rPr lang="ru-RU" dirty="0">
                <a:ea typeface="Calibri"/>
                <a:cs typeface="Times New Roman"/>
              </a:rPr>
              <a:t>10. Учить воспринимать на слух сообщения монологического и диалогического характера, построенные на языковом и речевом материале данной серии.</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xmlns="" val="1780115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Лексический и грамматический материал</a:t>
            </a:r>
            <a:endParaRPr lang="ru-RU" dirty="0"/>
          </a:p>
        </p:txBody>
      </p:sp>
      <p:sp>
        <p:nvSpPr>
          <p:cNvPr id="3" name="Объект 2"/>
          <p:cNvSpPr>
            <a:spLocks noGrp="1"/>
          </p:cNvSpPr>
          <p:nvPr>
            <p:ph sz="half" idx="1"/>
          </p:nvPr>
        </p:nvSpPr>
        <p:spPr/>
        <p:txBody>
          <a:bodyPr>
            <a:normAutofit fontScale="55000" lnSpcReduction="20000"/>
          </a:bodyPr>
          <a:lstStyle/>
          <a:p>
            <a:pPr marL="137160" indent="0" algn="ctr">
              <a:lnSpc>
                <a:spcPct val="115000"/>
              </a:lnSpc>
              <a:spcAft>
                <a:spcPts val="1000"/>
              </a:spcAft>
              <a:buNone/>
            </a:pPr>
            <a:r>
              <a:rPr lang="ru-RU" sz="2800" dirty="0" smtClean="0">
                <a:solidFill>
                  <a:schemeClr val="bg2">
                    <a:lumMod val="50000"/>
                  </a:schemeClr>
                </a:solidFill>
                <a:ea typeface="Calibri"/>
                <a:cs typeface="Times New Roman"/>
              </a:rPr>
              <a:t>Лексический материал</a:t>
            </a:r>
            <a:r>
              <a:rPr lang="de-DE" sz="2800" dirty="0" smtClean="0">
                <a:solidFill>
                  <a:schemeClr val="bg2">
                    <a:lumMod val="50000"/>
                  </a:schemeClr>
                </a:solidFill>
                <a:latin typeface="Times New Roman"/>
                <a:ea typeface="Calibri"/>
                <a:cs typeface="Times New Roman"/>
              </a:rPr>
              <a:t>:</a:t>
            </a:r>
            <a:endParaRPr lang="ru-RU" sz="2000" dirty="0" smtClean="0">
              <a:solidFill>
                <a:schemeClr val="bg2">
                  <a:lumMod val="50000"/>
                </a:schemeClr>
              </a:solidFill>
              <a:latin typeface="Calibri"/>
              <a:ea typeface="Calibri"/>
              <a:cs typeface="Times New Roman"/>
            </a:endParaRPr>
          </a:p>
          <a:p>
            <a:pPr marL="137160" indent="0" algn="just">
              <a:lnSpc>
                <a:spcPct val="115000"/>
              </a:lnSpc>
              <a:spcAft>
                <a:spcPts val="1000"/>
              </a:spcAft>
              <a:buNone/>
            </a:pPr>
            <a:r>
              <a:rPr lang="de-DE" sz="2800" dirty="0" smtClean="0">
                <a:latin typeface="Times New Roman"/>
                <a:ea typeface="Calibri"/>
                <a:cs typeface="Times New Roman"/>
              </a:rPr>
              <a:t>die </a:t>
            </a:r>
            <a:r>
              <a:rPr lang="de-DE" sz="2800" dirty="0">
                <a:latin typeface="Times New Roman"/>
                <a:ea typeface="Calibri"/>
                <a:cs typeface="Times New Roman"/>
              </a:rPr>
              <a:t>Kirche (die Kirchen), das Rathaus, das Lebensmittelgeschäft, das Werk (die Werke), die Brücke (die Brücken), die Burg (die Burgen), der Ritter (die Ritter), der Jugendklub (die Jugendklubs), modern, das Mittelalter, unter roten Ziegeldächern (das Dach — die Dächer), fremd (Ich bin hier fremd.), die Begegnung (die Begegnungen).</a:t>
            </a:r>
            <a:endParaRPr lang="ru-RU" sz="2000" dirty="0">
              <a:latin typeface="Calibri"/>
              <a:ea typeface="Calibri"/>
              <a:cs typeface="Times New Roman"/>
            </a:endParaRPr>
          </a:p>
          <a:p>
            <a:endParaRPr lang="ru-RU" dirty="0"/>
          </a:p>
        </p:txBody>
      </p:sp>
      <p:sp>
        <p:nvSpPr>
          <p:cNvPr id="4" name="Объект 3"/>
          <p:cNvSpPr>
            <a:spLocks noGrp="1"/>
          </p:cNvSpPr>
          <p:nvPr>
            <p:ph sz="half" idx="2"/>
          </p:nvPr>
        </p:nvSpPr>
        <p:spPr/>
        <p:txBody>
          <a:bodyPr>
            <a:normAutofit fontScale="55000" lnSpcReduction="20000"/>
          </a:bodyPr>
          <a:lstStyle/>
          <a:p>
            <a:pPr marL="137160" indent="0" algn="ctr">
              <a:buNone/>
            </a:pPr>
            <a:r>
              <a:rPr lang="ru-RU" dirty="0">
                <a:solidFill>
                  <a:schemeClr val="bg2">
                    <a:lumMod val="50000"/>
                  </a:schemeClr>
                </a:solidFill>
              </a:rPr>
              <a:t>Грамматический материал</a:t>
            </a:r>
            <a:r>
              <a:rPr lang="ru-RU" dirty="0" smtClean="0"/>
              <a:t>:</a:t>
            </a:r>
          </a:p>
          <a:p>
            <a:pPr marL="137160" indent="0" algn="ctr">
              <a:buNone/>
            </a:pPr>
            <a:endParaRPr lang="ru-RU" dirty="0"/>
          </a:p>
          <a:p>
            <a:pPr marL="137160" indent="0">
              <a:buNone/>
            </a:pPr>
            <a:r>
              <a:rPr lang="ru-RU" dirty="0"/>
              <a:t>1. Типы образования множественного числа имен существительных.</a:t>
            </a:r>
          </a:p>
          <a:p>
            <a:pPr marL="137160" indent="0">
              <a:buNone/>
            </a:pPr>
            <a:r>
              <a:rPr lang="ru-RU" dirty="0"/>
              <a:t>2. Отрицание „</a:t>
            </a:r>
            <a:r>
              <a:rPr lang="ru-RU" dirty="0" err="1"/>
              <a:t>kein</a:t>
            </a:r>
            <a:r>
              <a:rPr lang="ru-RU" dirty="0"/>
              <a:t>“, употребление отрицаний „</a:t>
            </a:r>
            <a:r>
              <a:rPr lang="ru-RU" dirty="0" err="1"/>
              <a:t>kein</a:t>
            </a:r>
            <a:r>
              <a:rPr lang="ru-RU" dirty="0"/>
              <a:t>“ и „</a:t>
            </a:r>
            <a:r>
              <a:rPr lang="ru-RU" dirty="0" err="1"/>
              <a:t>nicht</a:t>
            </a:r>
            <a:r>
              <a:rPr lang="ru-RU" dirty="0"/>
              <a:t>“.</a:t>
            </a:r>
          </a:p>
          <a:p>
            <a:pPr marL="137160" indent="0">
              <a:buNone/>
            </a:pPr>
            <a:r>
              <a:rPr lang="ru-RU" dirty="0"/>
              <a:t>Объекты контроля	</a:t>
            </a:r>
          </a:p>
          <a:p>
            <a:pPr marL="137160" indent="0">
              <a:buNone/>
            </a:pPr>
            <a:r>
              <a:rPr lang="ru-RU" dirty="0"/>
              <a:t>1. Орфографические навыки и техника чтения.</a:t>
            </a:r>
          </a:p>
          <a:p>
            <a:pPr marL="137160" indent="0">
              <a:buNone/>
            </a:pPr>
            <a:r>
              <a:rPr lang="ru-RU" dirty="0"/>
              <a:t>2. Лексические навыки (знание лексики по </a:t>
            </a:r>
            <a:r>
              <a:rPr lang="ru-RU" dirty="0" err="1"/>
              <a:t>подтеме</a:t>
            </a:r>
            <a:r>
              <a:rPr lang="ru-RU" dirty="0"/>
              <a:t>).</a:t>
            </a:r>
          </a:p>
          <a:p>
            <a:pPr marL="137160" indent="0">
              <a:buNone/>
            </a:pPr>
            <a:r>
              <a:rPr lang="ru-RU" dirty="0"/>
              <a:t>3. Диалог-обмен мнениями о погоде, городских достопримечательностях.</a:t>
            </a:r>
          </a:p>
          <a:p>
            <a:pPr marL="137160" indent="0">
              <a:buNone/>
            </a:pPr>
            <a:r>
              <a:rPr lang="ru-RU" dirty="0"/>
              <a:t>4. Умение возражать, используя отрицания „</a:t>
            </a:r>
            <a:r>
              <a:rPr lang="ru-RU" dirty="0" err="1"/>
              <a:t>kein</a:t>
            </a:r>
            <a:r>
              <a:rPr lang="ru-RU" dirty="0"/>
              <a:t>“ и „</a:t>
            </a:r>
            <a:r>
              <a:rPr lang="ru-RU" dirty="0" err="1"/>
              <a:t>nicht</a:t>
            </a:r>
            <a:r>
              <a:rPr lang="ru-RU" dirty="0"/>
              <a:t>“.</a:t>
            </a:r>
          </a:p>
          <a:p>
            <a:pPr marL="137160" indent="0">
              <a:buNone/>
            </a:pPr>
            <a:r>
              <a:rPr lang="ru-RU" dirty="0"/>
              <a:t>5. Умение рассказывать о городе, называть и характеризовать отдельные городские достопримечательности.</a:t>
            </a:r>
          </a:p>
          <a:p>
            <a:pPr marL="137160" indent="0">
              <a:buNone/>
            </a:pPr>
            <a:r>
              <a:rPr lang="ru-RU" dirty="0"/>
              <a:t>6. Работа над проектом.</a:t>
            </a:r>
          </a:p>
          <a:p>
            <a:pPr marL="137160" indent="0">
              <a:buNone/>
            </a:pPr>
            <a:r>
              <a:rPr lang="ru-RU" dirty="0"/>
              <a:t>7. Умение понимать при чтении и </a:t>
            </a:r>
            <a:r>
              <a:rPr lang="ru-RU" dirty="0" err="1"/>
              <a:t>аудировании</a:t>
            </a:r>
            <a:r>
              <a:rPr lang="ru-RU" dirty="0"/>
              <a:t> сообщения монологического и диалогического характера.</a:t>
            </a:r>
          </a:p>
          <a:p>
            <a:endParaRPr lang="ru-RU" dirty="0"/>
          </a:p>
        </p:txBody>
      </p:sp>
    </p:spTree>
    <p:extLst>
      <p:ext uri="{BB962C8B-B14F-4D97-AF65-F5344CB8AC3E}">
        <p14:creationId xmlns:p14="http://schemas.microsoft.com/office/powerpoint/2010/main" xmlns="" val="2521738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20688"/>
            <a:ext cx="8112078" cy="1656184"/>
          </a:xfrm>
        </p:spPr>
        <p:txBody>
          <a:bodyPr/>
          <a:lstStyle/>
          <a:p>
            <a:r>
              <a:rPr lang="ru-RU" dirty="0" smtClean="0"/>
              <a:t>Личный опыт</a:t>
            </a:r>
            <a:endParaRPr lang="ru-RU" dirty="0"/>
          </a:p>
        </p:txBody>
      </p:sp>
      <p:sp>
        <p:nvSpPr>
          <p:cNvPr id="3" name="Подзаголовок 2"/>
          <p:cNvSpPr>
            <a:spLocks noGrp="1"/>
          </p:cNvSpPr>
          <p:nvPr>
            <p:ph type="subTitle" idx="1"/>
          </p:nvPr>
        </p:nvSpPr>
        <p:spPr/>
        <p:txBody>
          <a:bodyPr>
            <a:normAutofit fontScale="92500" lnSpcReduction="20000"/>
          </a:bodyPr>
          <a:lstStyle/>
          <a:p>
            <a:r>
              <a:rPr lang="ru-RU" dirty="0" smtClean="0"/>
              <a:t>2014-2015 </a:t>
            </a:r>
            <a:r>
              <a:rPr lang="ru-RU" dirty="0" err="1" smtClean="0"/>
              <a:t>уч.г</a:t>
            </a:r>
            <a:endParaRPr lang="ru-RU" dirty="0" smtClean="0"/>
          </a:p>
          <a:p>
            <a:r>
              <a:rPr lang="ru-RU" dirty="0" smtClean="0"/>
              <a:t> (класс не ФГОС пробный)</a:t>
            </a:r>
          </a:p>
          <a:p>
            <a:r>
              <a:rPr lang="ru-RU" dirty="0"/>
              <a:t>и</a:t>
            </a:r>
            <a:endParaRPr lang="ru-RU" dirty="0" smtClean="0"/>
          </a:p>
          <a:p>
            <a:r>
              <a:rPr lang="ru-RU" dirty="0" smtClean="0"/>
              <a:t>2015-2016 уч. </a:t>
            </a:r>
            <a:r>
              <a:rPr lang="ru-RU" dirty="0"/>
              <a:t>г</a:t>
            </a:r>
            <a:r>
              <a:rPr lang="ru-RU" dirty="0" smtClean="0"/>
              <a:t>од (ФГОС)</a:t>
            </a:r>
            <a:endParaRPr lang="ru-RU" dirty="0"/>
          </a:p>
        </p:txBody>
      </p:sp>
    </p:spTree>
    <p:extLst>
      <p:ext uri="{BB962C8B-B14F-4D97-AF65-F5344CB8AC3E}">
        <p14:creationId xmlns:p14="http://schemas.microsoft.com/office/powerpoint/2010/main" xmlns="" val="1251308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СИ\фотографии\Школа Сява работа\IMG_1974.JPG"/>
          <p:cNvPicPr/>
          <p:nvPr/>
        </p:nvPicPr>
        <p:blipFill>
          <a:blip r:embed="rId2" cstate="print"/>
          <a:srcRect/>
          <a:stretch>
            <a:fillRect/>
          </a:stretch>
        </p:blipFill>
        <p:spPr bwMode="auto">
          <a:xfrm>
            <a:off x="2051720" y="116632"/>
            <a:ext cx="4414853" cy="2780928"/>
          </a:xfrm>
          <a:prstGeom prst="rect">
            <a:avLst/>
          </a:prstGeom>
          <a:noFill/>
          <a:ln w="9525">
            <a:noFill/>
            <a:miter lim="800000"/>
            <a:headEnd/>
            <a:tailEnd/>
          </a:ln>
        </p:spPr>
      </p:pic>
      <p:pic>
        <p:nvPicPr>
          <p:cNvPr id="4" name="Рисунок 3" descr="D:\СИ\фотографии\Школа Сява работа\IMG_2002.JPG"/>
          <p:cNvPicPr/>
          <p:nvPr/>
        </p:nvPicPr>
        <p:blipFill>
          <a:blip r:embed="rId3" cstate="print"/>
          <a:srcRect/>
          <a:stretch>
            <a:fillRect/>
          </a:stretch>
        </p:blipFill>
        <p:spPr bwMode="auto">
          <a:xfrm>
            <a:off x="16899" y="2897560"/>
            <a:ext cx="4010083" cy="3123728"/>
          </a:xfrm>
          <a:prstGeom prst="rect">
            <a:avLst/>
          </a:prstGeom>
          <a:noFill/>
          <a:ln w="9525">
            <a:noFill/>
            <a:miter lim="800000"/>
            <a:headEnd/>
            <a:tailEnd/>
          </a:ln>
        </p:spPr>
      </p:pic>
      <p:pic>
        <p:nvPicPr>
          <p:cNvPr id="5" name="Рисунок 4" descr="D:\СИ\фотографии\Школа Сява работа\IMG_2003.JPG"/>
          <p:cNvPicPr/>
          <p:nvPr/>
        </p:nvPicPr>
        <p:blipFill>
          <a:blip r:embed="rId4" cstate="print"/>
          <a:srcRect/>
          <a:stretch>
            <a:fillRect/>
          </a:stretch>
        </p:blipFill>
        <p:spPr bwMode="auto">
          <a:xfrm>
            <a:off x="3688789" y="3717033"/>
            <a:ext cx="5256585" cy="3140967"/>
          </a:xfrm>
          <a:prstGeom prst="rect">
            <a:avLst/>
          </a:prstGeom>
          <a:noFill/>
          <a:ln w="9525">
            <a:noFill/>
            <a:miter lim="800000"/>
            <a:headEnd/>
            <a:tailEnd/>
          </a:ln>
        </p:spPr>
      </p:pic>
    </p:spTree>
    <p:extLst>
      <p:ext uri="{BB962C8B-B14F-4D97-AF65-F5344CB8AC3E}">
        <p14:creationId xmlns:p14="http://schemas.microsoft.com/office/powerpoint/2010/main" xmlns="" val="3656267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117</TotalTime>
  <Words>388</Words>
  <Application>Microsoft Office PowerPoint</Application>
  <PresentationFormat>Экран (4:3)</PresentationFormat>
  <Paragraphs>54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Проектная деятельность  на уроках  немецкого языка</vt:lpstr>
      <vt:lpstr>ПРОЕКТ</vt:lpstr>
      <vt:lpstr>И.Л. Бим, Л.И. Рыжова Немецкий язык  5 класс  Москва «Просвещение» 2015.</vt:lpstr>
      <vt:lpstr>Раздел I: «Eine alte deutsche Stadt. Was gibt es hier?» (S. 36-56)</vt:lpstr>
      <vt:lpstr>Основное содержание темы  </vt:lpstr>
      <vt:lpstr> Основные практические задачи </vt:lpstr>
      <vt:lpstr>Лексический и грамматический материал</vt:lpstr>
      <vt:lpstr>Личный опыт</vt:lpstr>
      <vt:lpstr>Слайд 9</vt:lpstr>
      <vt:lpstr>Слайд 10</vt:lpstr>
      <vt:lpstr>Слайд 11</vt:lpstr>
      <vt:lpstr>Как отразить свою деятельность в рабочей программе?</vt:lpstr>
      <vt:lpstr>VIELEN DANKS  FÜRS ZUSCHAUEN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Проектная деятельность  на уроках  немецкого языка</dc:title>
  <cp:lastModifiedBy>3</cp:lastModifiedBy>
  <cp:revision>30</cp:revision>
  <dcterms:modified xsi:type="dcterms:W3CDTF">2016-03-21T07:37:09Z</dcterms:modified>
</cp:coreProperties>
</file>