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9" r:id="rId2"/>
    <p:sldId id="256"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53BEF5E-23B2-4AE8-AC25-8E1BE887EF35}" type="datetimeFigureOut">
              <a:rPr lang="ru-RU" smtClean="0"/>
              <a:t>22.12.2014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A64AA94-0C7D-44CF-A1B3-8A3DA5B44243}"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3BEF5E-23B2-4AE8-AC25-8E1BE887EF35}" type="datetimeFigureOut">
              <a:rPr lang="ru-RU" smtClean="0"/>
              <a:t>22.12.2014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4AA94-0C7D-44CF-A1B3-8A3DA5B44243}"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3BEF5E-23B2-4AE8-AC25-8E1BE887EF35}" type="datetimeFigureOut">
              <a:rPr lang="ru-RU" smtClean="0"/>
              <a:t>22.12.2014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4AA94-0C7D-44CF-A1B3-8A3DA5B44243}"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3BEF5E-23B2-4AE8-AC25-8E1BE887EF35}" type="datetimeFigureOut">
              <a:rPr lang="ru-RU" smtClean="0"/>
              <a:t>22.12.2014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4AA94-0C7D-44CF-A1B3-8A3DA5B44243}"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53BEF5E-23B2-4AE8-AC25-8E1BE887EF35}" type="datetimeFigureOut">
              <a:rPr lang="ru-RU" smtClean="0"/>
              <a:t>22.12.2014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64AA94-0C7D-44CF-A1B3-8A3DA5B4424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3BEF5E-23B2-4AE8-AC25-8E1BE887EF35}" type="datetimeFigureOut">
              <a:rPr lang="ru-RU" smtClean="0"/>
              <a:t>22.12.2014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64AA94-0C7D-44CF-A1B3-8A3DA5B44243}"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53BEF5E-23B2-4AE8-AC25-8E1BE887EF35}" type="datetimeFigureOut">
              <a:rPr lang="ru-RU" smtClean="0"/>
              <a:t>22.12.2014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A64AA94-0C7D-44CF-A1B3-8A3DA5B44243}"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53BEF5E-23B2-4AE8-AC25-8E1BE887EF35}" type="datetimeFigureOut">
              <a:rPr lang="ru-RU" smtClean="0"/>
              <a:t>22.12.2014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A64AA94-0C7D-44CF-A1B3-8A3DA5B44243}"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BEF5E-23B2-4AE8-AC25-8E1BE887EF35}" type="datetimeFigureOut">
              <a:rPr lang="ru-RU" smtClean="0"/>
              <a:t>22.12.2014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A64AA94-0C7D-44CF-A1B3-8A3DA5B4424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3BEF5E-23B2-4AE8-AC25-8E1BE887EF35}" type="datetimeFigureOut">
              <a:rPr lang="ru-RU" smtClean="0"/>
              <a:t>22.12.2014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64AA94-0C7D-44CF-A1B3-8A3DA5B4424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3BEF5E-23B2-4AE8-AC25-8E1BE887EF35}" type="datetimeFigureOut">
              <a:rPr lang="ru-RU" smtClean="0"/>
              <a:t>22.12.2014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64AA94-0C7D-44CF-A1B3-8A3DA5B4424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53BEF5E-23B2-4AE8-AC25-8E1BE887EF35}" type="datetimeFigureOut">
              <a:rPr lang="ru-RU" smtClean="0"/>
              <a:t>22.12.2014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A64AA94-0C7D-44CF-A1B3-8A3DA5B4424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0"/>
            <a:ext cx="3600401" cy="1054250"/>
          </a:xfrm>
        </p:spPr>
        <p:txBody>
          <a:bodyPr/>
          <a:lstStyle/>
          <a:p>
            <a:r>
              <a:rPr lang="ru-RU" dirty="0" smtClean="0"/>
              <a:t>Грибы</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2" y="942431"/>
            <a:ext cx="4943672" cy="4718817"/>
          </a:xfrm>
          <a:prstGeom prst="rect">
            <a:avLst/>
          </a:prstGeom>
        </p:spPr>
      </p:pic>
      <p:sp>
        <p:nvSpPr>
          <p:cNvPr id="8" name="TextBox 7"/>
          <p:cNvSpPr txBox="1"/>
          <p:nvPr/>
        </p:nvSpPr>
        <p:spPr>
          <a:xfrm>
            <a:off x="6126737" y="4799343"/>
            <a:ext cx="3024336" cy="2031325"/>
          </a:xfrm>
          <a:prstGeom prst="rect">
            <a:avLst/>
          </a:prstGeom>
          <a:noFill/>
        </p:spPr>
        <p:txBody>
          <a:bodyPr wrap="square" rtlCol="0">
            <a:spAutoFit/>
          </a:bodyPr>
          <a:lstStyle/>
          <a:p>
            <a:r>
              <a:rPr lang="ru-RU" dirty="0" smtClean="0"/>
              <a:t>МБОУ Сявская СОШ </a:t>
            </a:r>
          </a:p>
          <a:p>
            <a:r>
              <a:rPr lang="ru-RU" dirty="0" smtClean="0"/>
              <a:t>Презентация по теме грибы </a:t>
            </a:r>
          </a:p>
          <a:p>
            <a:r>
              <a:rPr lang="ru-RU" dirty="0" smtClean="0"/>
              <a:t>Выполнил ученик 7 класса </a:t>
            </a:r>
          </a:p>
          <a:p>
            <a:r>
              <a:rPr lang="ru-RU" dirty="0" smtClean="0"/>
              <a:t>Бурков Андрей Алексеевич </a:t>
            </a:r>
          </a:p>
          <a:p>
            <a:r>
              <a:rPr lang="ru-RU" dirty="0" smtClean="0"/>
              <a:t>Проверила Новикова Анастасия Александровна </a:t>
            </a:r>
          </a:p>
          <a:p>
            <a:r>
              <a:rPr lang="ru-RU" dirty="0" smtClean="0"/>
              <a:t>П.Сява 2014-2015 год.</a:t>
            </a:r>
            <a:endParaRPr lang="ru-RU" dirty="0"/>
          </a:p>
        </p:txBody>
      </p:sp>
      <p:sp>
        <p:nvSpPr>
          <p:cNvPr id="12" name="TextBox 11"/>
          <p:cNvSpPr txBox="1"/>
          <p:nvPr/>
        </p:nvSpPr>
        <p:spPr>
          <a:xfrm>
            <a:off x="5148064" y="1124744"/>
            <a:ext cx="3672408" cy="2930546"/>
          </a:xfrm>
          <a:prstGeom prst="rect">
            <a:avLst/>
          </a:prstGeom>
          <a:noFill/>
        </p:spPr>
        <p:txBody>
          <a:bodyPr wrap="square" rtlCol="0">
            <a:spAutoFit/>
          </a:bodyPr>
          <a:lstStyle/>
          <a:p>
            <a:pPr>
              <a:lnSpc>
                <a:spcPct val="115000"/>
              </a:lnSpc>
              <a:spcAft>
                <a:spcPts val="1000"/>
              </a:spcAft>
            </a:pPr>
            <a:r>
              <a:rPr lang="ru-RU" sz="1200" dirty="0">
                <a:latin typeface="Calibri"/>
                <a:ea typeface="Calibri"/>
                <a:cs typeface="Times New Roman"/>
              </a:rPr>
              <a:t>Что ни шаг, деревья чаще, и, сойдя с лесной тропы, </a:t>
            </a:r>
            <a:br>
              <a:rPr lang="ru-RU" sz="1200" dirty="0">
                <a:latin typeface="Calibri"/>
                <a:ea typeface="Calibri"/>
                <a:cs typeface="Times New Roman"/>
              </a:rPr>
            </a:br>
            <a:r>
              <a:rPr lang="ru-RU" sz="1200" dirty="0">
                <a:latin typeface="Calibri"/>
                <a:ea typeface="Calibri"/>
                <a:cs typeface="Times New Roman"/>
              </a:rPr>
              <a:t>В сонных зарослях молчащих собираем мы грибы.</a:t>
            </a:r>
            <a:br>
              <a:rPr lang="ru-RU" sz="1200" dirty="0">
                <a:latin typeface="Calibri"/>
                <a:ea typeface="Calibri"/>
                <a:cs typeface="Times New Roman"/>
              </a:rPr>
            </a:br>
            <a:r>
              <a:rPr lang="ru-RU" sz="1200" dirty="0">
                <a:latin typeface="Calibri"/>
                <a:ea typeface="Calibri"/>
                <a:cs typeface="Times New Roman"/>
              </a:rPr>
              <a:t>Боровик тугой и яркий пригодится для поджарки.</a:t>
            </a:r>
            <a:br>
              <a:rPr lang="ru-RU" sz="1200" dirty="0">
                <a:latin typeface="Calibri"/>
                <a:ea typeface="Calibri"/>
                <a:cs typeface="Times New Roman"/>
              </a:rPr>
            </a:br>
            <a:r>
              <a:rPr lang="ru-RU" sz="1200" dirty="0">
                <a:latin typeface="Calibri"/>
                <a:ea typeface="Calibri"/>
                <a:cs typeface="Times New Roman"/>
              </a:rPr>
              <a:t>Встали рыжики под елку - их, конечно, на засолку.</a:t>
            </a:r>
            <a:br>
              <a:rPr lang="ru-RU" sz="1200" dirty="0">
                <a:latin typeface="Calibri"/>
                <a:ea typeface="Calibri"/>
                <a:cs typeface="Times New Roman"/>
              </a:rPr>
            </a:br>
            <a:r>
              <a:rPr lang="ru-RU" sz="1200" dirty="0">
                <a:latin typeface="Calibri"/>
                <a:ea typeface="Calibri"/>
                <a:cs typeface="Times New Roman"/>
              </a:rPr>
              <a:t>А лисички так неброски, не видать из-под листа.</a:t>
            </a:r>
            <a:br>
              <a:rPr lang="ru-RU" sz="1200" dirty="0">
                <a:latin typeface="Calibri"/>
                <a:ea typeface="Calibri"/>
                <a:cs typeface="Times New Roman"/>
              </a:rPr>
            </a:br>
            <a:r>
              <a:rPr lang="ru-RU" sz="1200" dirty="0">
                <a:latin typeface="Calibri"/>
                <a:ea typeface="Calibri"/>
                <a:cs typeface="Times New Roman"/>
              </a:rPr>
              <a:t>Плутоваты, как их тезки, хоть и нет у них хвоста.</a:t>
            </a:r>
            <a:br>
              <a:rPr lang="ru-RU" sz="1200" dirty="0">
                <a:latin typeface="Calibri"/>
                <a:ea typeface="Calibri"/>
                <a:cs typeface="Times New Roman"/>
              </a:rPr>
            </a:br>
            <a:r>
              <a:rPr lang="ru-RU" sz="1200" dirty="0">
                <a:latin typeface="Calibri"/>
                <a:ea typeface="Calibri"/>
                <a:cs typeface="Times New Roman"/>
              </a:rPr>
              <a:t>Вечереет. Чутким лосем, хрустнув веткой на ходу,</a:t>
            </a:r>
            <a:br>
              <a:rPr lang="ru-RU" sz="1200" dirty="0">
                <a:latin typeface="Calibri"/>
                <a:ea typeface="Calibri"/>
                <a:cs typeface="Times New Roman"/>
              </a:rPr>
            </a:br>
            <a:r>
              <a:rPr lang="ru-RU" sz="1200" dirty="0">
                <a:latin typeface="Calibri"/>
                <a:ea typeface="Calibri"/>
                <a:cs typeface="Times New Roman"/>
              </a:rPr>
              <a:t>Мимо нас проходит осень с влажным ветром в поводу.</a:t>
            </a:r>
            <a:br>
              <a:rPr lang="ru-RU" sz="1200" dirty="0">
                <a:latin typeface="Calibri"/>
                <a:ea typeface="Calibri"/>
                <a:cs typeface="Times New Roman"/>
              </a:rPr>
            </a:br>
            <a:r>
              <a:rPr lang="ru-RU" sz="1200" dirty="0">
                <a:latin typeface="Calibri"/>
                <a:ea typeface="Calibri"/>
                <a:cs typeface="Times New Roman"/>
              </a:rPr>
              <a:t>Что ни шаг, деревья гуще, не видать лесной тропы,</a:t>
            </a:r>
            <a:br>
              <a:rPr lang="ru-RU" sz="1200" dirty="0">
                <a:latin typeface="Calibri"/>
                <a:ea typeface="Calibri"/>
                <a:cs typeface="Times New Roman"/>
              </a:rPr>
            </a:br>
            <a:r>
              <a:rPr lang="ru-RU" sz="1200" dirty="0">
                <a:latin typeface="Calibri"/>
                <a:ea typeface="Calibri"/>
                <a:cs typeface="Times New Roman"/>
              </a:rPr>
              <a:t>Колдовством своим хитрющим закружили нас грибы.</a:t>
            </a:r>
          </a:p>
          <a:p>
            <a:endParaRPr lang="ru-RU" sz="1050" dirty="0"/>
          </a:p>
        </p:txBody>
      </p:sp>
    </p:spTree>
    <p:extLst>
      <p:ext uri="{BB962C8B-B14F-4D97-AF65-F5344CB8AC3E}">
        <p14:creationId xmlns:p14="http://schemas.microsoft.com/office/powerpoint/2010/main" val="380897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5472"/>
            <a:ext cx="5328593" cy="1054250"/>
          </a:xfrm>
        </p:spPr>
        <p:txBody>
          <a:bodyPr/>
          <a:lstStyle/>
          <a:p>
            <a:r>
              <a:rPr lang="ru-RU" dirty="0" smtClean="0"/>
              <a:t>Чёрный груздь</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80728"/>
            <a:ext cx="4932040" cy="4392488"/>
          </a:xfrm>
          <a:prstGeom prst="rect">
            <a:avLst/>
          </a:prstGeom>
        </p:spPr>
      </p:pic>
      <p:sp>
        <p:nvSpPr>
          <p:cNvPr id="4" name="TextBox 3"/>
          <p:cNvSpPr txBox="1"/>
          <p:nvPr/>
        </p:nvSpPr>
        <p:spPr>
          <a:xfrm>
            <a:off x="5508104" y="980728"/>
            <a:ext cx="3635896" cy="5909310"/>
          </a:xfrm>
          <a:prstGeom prst="rect">
            <a:avLst/>
          </a:prstGeom>
          <a:noFill/>
        </p:spPr>
        <p:txBody>
          <a:bodyPr wrap="square" rtlCol="0">
            <a:spAutoFit/>
          </a:bodyPr>
          <a:lstStyle/>
          <a:p>
            <a:r>
              <a:rPr lang="ru-RU" dirty="0" smtClean="0">
                <a:latin typeface="Calibri"/>
                <a:ea typeface="Calibri"/>
                <a:cs typeface="Times New Roman"/>
              </a:rPr>
              <a:t> </a:t>
            </a:r>
            <a:r>
              <a:rPr lang="ru-RU" dirty="0">
                <a:latin typeface="Calibri"/>
                <a:ea typeface="Calibri"/>
                <a:cs typeface="Times New Roman"/>
              </a:rPr>
              <a:t>Если год благоприятен, то встречаются эти грибы большими семьями. Лучше всего гриб разрастается на мшистом месте, на которое попадает много света. Размер диаметра шляпки до 20 см. Когда гриб растет, шляпка у него плоская, края – слабо опущены и загнуты вниз, но с возрастом шляпка приобретает форму воронки. Гриб в народе прозван еще чернушкой, из-за темного оттенка шляпки. Пластинки его тоже не совсем белые, словно грязные. Чёрный груздь имеет плотную, крепкую мякоть, на изломе которой выступает млечный сок, темнеющий со временем. Ножка гриба длиной до 10 см, книзу сужена и имеет буровато-зеленый цвет.</a:t>
            </a:r>
            <a:r>
              <a:rPr lang="ru-RU" dirty="0">
                <a:solidFill>
                  <a:srgbClr val="2B2622"/>
                </a:solidFill>
                <a:latin typeface="Arial"/>
                <a:ea typeface="Calibri"/>
              </a:rPr>
              <a:t> </a:t>
            </a:r>
            <a:endParaRPr lang="ru-RU" dirty="0"/>
          </a:p>
        </p:txBody>
      </p:sp>
    </p:spTree>
    <p:extLst>
      <p:ext uri="{BB962C8B-B14F-4D97-AF65-F5344CB8AC3E}">
        <p14:creationId xmlns:p14="http://schemas.microsoft.com/office/powerpoint/2010/main" val="1055418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0"/>
            <a:ext cx="3523470" cy="1054250"/>
          </a:xfrm>
        </p:spPr>
        <p:txBody>
          <a:bodyPr/>
          <a:lstStyle/>
          <a:p>
            <a:r>
              <a:rPr lang="ru-RU" dirty="0" smtClean="0"/>
              <a:t>Сыроежка</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5148064" cy="4680520"/>
          </a:xfrm>
          <a:prstGeom prst="rect">
            <a:avLst/>
          </a:prstGeom>
        </p:spPr>
      </p:pic>
      <p:sp>
        <p:nvSpPr>
          <p:cNvPr id="4" name="TextBox 3"/>
          <p:cNvSpPr txBox="1"/>
          <p:nvPr/>
        </p:nvSpPr>
        <p:spPr>
          <a:xfrm>
            <a:off x="5827494" y="980728"/>
            <a:ext cx="3312368" cy="4524315"/>
          </a:xfrm>
          <a:prstGeom prst="rect">
            <a:avLst/>
          </a:prstGeom>
          <a:noFill/>
        </p:spPr>
        <p:txBody>
          <a:bodyPr wrap="square" rtlCol="0">
            <a:spAutoFit/>
          </a:bodyPr>
          <a:lstStyle/>
          <a:p>
            <a:r>
              <a:rPr lang="ru-RU" dirty="0">
                <a:latin typeface="Calibri"/>
                <a:ea typeface="Calibri"/>
                <a:cs typeface="Times New Roman"/>
              </a:rPr>
              <a:t>Сыроежка – самый распространенный гриб России. Сыроежки растут в любых лесах – лиственных, хвойных или смешанных. Эти красивые грибочки незаслуженно обделены вниманием: грибники и кулинары считают сыроежки третьесортными и берут их лишь тогда, когда не находят другие грибы. Конечно, вкус – дело индивидуальное, и к каждому виду гриба надо найти свой подход или стиль, если хотите.</a:t>
            </a:r>
            <a:endParaRPr lang="ru-RU" dirty="0"/>
          </a:p>
        </p:txBody>
      </p:sp>
    </p:spTree>
    <p:extLst>
      <p:ext uri="{BB962C8B-B14F-4D97-AF65-F5344CB8AC3E}">
        <p14:creationId xmlns:p14="http://schemas.microsoft.com/office/powerpoint/2010/main" val="4161002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0"/>
            <a:ext cx="3091422" cy="1054250"/>
          </a:xfrm>
        </p:spPr>
        <p:txBody>
          <a:bodyPr/>
          <a:lstStyle/>
          <a:p>
            <a:r>
              <a:rPr lang="ru-RU" dirty="0" smtClean="0"/>
              <a:t>Маслята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5" y="836712"/>
            <a:ext cx="5128459" cy="4680520"/>
          </a:xfrm>
          <a:prstGeom prst="rect">
            <a:avLst/>
          </a:prstGeom>
        </p:spPr>
      </p:pic>
      <p:sp>
        <p:nvSpPr>
          <p:cNvPr id="4" name="TextBox 3"/>
          <p:cNvSpPr txBox="1"/>
          <p:nvPr/>
        </p:nvSpPr>
        <p:spPr>
          <a:xfrm>
            <a:off x="5580112" y="836712"/>
            <a:ext cx="3540144" cy="6678238"/>
          </a:xfrm>
          <a:prstGeom prst="rect">
            <a:avLst/>
          </a:prstGeom>
          <a:noFill/>
        </p:spPr>
        <p:txBody>
          <a:bodyPr wrap="square" rtlCol="0">
            <a:spAutoFit/>
          </a:bodyPr>
          <a:lstStyle/>
          <a:p>
            <a:pPr>
              <a:lnSpc>
                <a:spcPct val="115000"/>
              </a:lnSpc>
              <a:spcAft>
                <a:spcPts val="1000"/>
              </a:spcAft>
            </a:pPr>
            <a:r>
              <a:rPr lang="ru-RU" dirty="0">
                <a:latin typeface="Calibri"/>
                <a:ea typeface="Calibri"/>
                <a:cs typeface="Times New Roman"/>
              </a:rPr>
              <a:t>Масленок внешне похож на желчный гриб, который является несъедобным. У них, в отличие от маслят, внутренняя сторона шляпки имеет бледно-сиреневый оттенок. Мякоть при изломе светло-голубая. По вкусу проверить гриб масленок очень сложно, так как и съедобный масленок имеет горьковатый вкус</a:t>
            </a:r>
            <a:r>
              <a:rPr lang="ru-RU" dirty="0" smtClean="0">
                <a:latin typeface="Calibri"/>
                <a:ea typeface="Calibri"/>
                <a:cs typeface="Times New Roman"/>
              </a:rPr>
              <a:t>.</a:t>
            </a:r>
            <a:r>
              <a:rPr lang="ru-RU" dirty="0">
                <a:latin typeface="Calibri"/>
                <a:ea typeface="Calibri"/>
                <a:cs typeface="Times New Roman"/>
              </a:rPr>
              <a:t> Этот гриб получил такое название из-за своеобразного покрытия верхнего слоя шляпки, которое имеет как - бы маслянистую консистенцию. Также мякоть, имеющая  нежно-желтый оттенок, напоминает цвет сливочного масла.</a:t>
            </a:r>
          </a:p>
          <a:p>
            <a:pPr>
              <a:lnSpc>
                <a:spcPct val="115000"/>
              </a:lnSpc>
              <a:spcAft>
                <a:spcPts val="1000"/>
              </a:spcAft>
            </a:pPr>
            <a:endParaRPr lang="ru-RU" dirty="0">
              <a:latin typeface="Calibri"/>
              <a:ea typeface="Calibri"/>
              <a:cs typeface="Times New Roman"/>
            </a:endParaRPr>
          </a:p>
          <a:p>
            <a:endParaRPr lang="ru-RU" dirty="0"/>
          </a:p>
        </p:txBody>
      </p:sp>
    </p:spTree>
    <p:extLst>
      <p:ext uri="{BB962C8B-B14F-4D97-AF65-F5344CB8AC3E}">
        <p14:creationId xmlns:p14="http://schemas.microsoft.com/office/powerpoint/2010/main" val="4077099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117222">
            <a:off x="792892" y="2839480"/>
            <a:ext cx="7756263" cy="1054250"/>
          </a:xfrm>
        </p:spPr>
        <p:txBody>
          <a:bodyPr/>
          <a:lstStyle/>
          <a:p>
            <a:r>
              <a:rPr lang="ru-RU" dirty="0" smtClean="0"/>
              <a:t>Спасибо за </a:t>
            </a:r>
            <a:r>
              <a:rPr lang="ru-RU" dirty="0" smtClean="0"/>
              <a:t>внимание!!!</a:t>
            </a:r>
            <a:endParaRPr lang="ru-RU" dirty="0"/>
          </a:p>
        </p:txBody>
      </p:sp>
    </p:spTree>
    <p:extLst>
      <p:ext uri="{BB962C8B-B14F-4D97-AF65-F5344CB8AC3E}">
        <p14:creationId xmlns:p14="http://schemas.microsoft.com/office/powerpoint/2010/main" val="69808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8645" y="5472"/>
            <a:ext cx="4536505" cy="1054250"/>
          </a:xfrm>
        </p:spPr>
        <p:txBody>
          <a:bodyPr/>
          <a:lstStyle/>
          <a:p>
            <a:r>
              <a:rPr lang="ru-RU" dirty="0" smtClean="0"/>
              <a:t>Белый гриб</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8" y="908720"/>
            <a:ext cx="4876800" cy="4176464"/>
          </a:xfrm>
          <a:prstGeom prst="rect">
            <a:avLst/>
          </a:prstGeom>
        </p:spPr>
      </p:pic>
      <p:sp>
        <p:nvSpPr>
          <p:cNvPr id="4" name="TextBox 3"/>
          <p:cNvSpPr txBox="1"/>
          <p:nvPr/>
        </p:nvSpPr>
        <p:spPr>
          <a:xfrm>
            <a:off x="5436096" y="873293"/>
            <a:ext cx="2978070" cy="4247317"/>
          </a:xfrm>
          <a:prstGeom prst="rect">
            <a:avLst/>
          </a:prstGeom>
          <a:noFill/>
        </p:spPr>
        <p:txBody>
          <a:bodyPr wrap="square" rtlCol="0">
            <a:spAutoFit/>
          </a:bodyPr>
          <a:lstStyle/>
          <a:p>
            <a:r>
              <a:rPr lang="ru-RU" dirty="0">
                <a:latin typeface="Calibri"/>
                <a:ea typeface="Calibri"/>
                <a:cs typeface="Times New Roman"/>
              </a:rPr>
              <a:t>По данным известного ученого-миколога Б. П. Василькова, белый гриб на территории нашей страны имеет 19 форм, отличающихся главным образом окраской плодового тела и микоризой (способностью вступать в симбиоз с той или иной древесной породой). В народе белый гриб называют боровиком, коровкой, медвежатником, глухарем, печурой. </a:t>
            </a:r>
            <a:endParaRPr lang="ru-RU" dirty="0"/>
          </a:p>
        </p:txBody>
      </p:sp>
    </p:spTree>
    <p:extLst>
      <p:ext uri="{BB962C8B-B14F-4D97-AF65-F5344CB8AC3E}">
        <p14:creationId xmlns:p14="http://schemas.microsoft.com/office/powerpoint/2010/main" val="25291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0"/>
            <a:ext cx="4464497" cy="1054250"/>
          </a:xfrm>
        </p:spPr>
        <p:txBody>
          <a:bodyPr/>
          <a:lstStyle/>
          <a:p>
            <a:r>
              <a:rPr lang="ru-RU" dirty="0" smtClean="0"/>
              <a:t>Белый груздь</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4931801" cy="4176464"/>
          </a:xfrm>
          <a:prstGeom prst="rect">
            <a:avLst/>
          </a:prstGeom>
        </p:spPr>
      </p:pic>
      <p:sp>
        <p:nvSpPr>
          <p:cNvPr id="6" name="TextBox 5"/>
          <p:cNvSpPr txBox="1"/>
          <p:nvPr/>
        </p:nvSpPr>
        <p:spPr>
          <a:xfrm>
            <a:off x="5184878" y="980728"/>
            <a:ext cx="3960440" cy="4320157"/>
          </a:xfrm>
          <a:prstGeom prst="rect">
            <a:avLst/>
          </a:prstGeom>
          <a:noFill/>
        </p:spPr>
        <p:txBody>
          <a:bodyPr wrap="square" rtlCol="0">
            <a:spAutoFit/>
          </a:bodyPr>
          <a:lstStyle/>
          <a:p>
            <a:pPr>
              <a:lnSpc>
                <a:spcPct val="115000"/>
              </a:lnSpc>
              <a:spcAft>
                <a:spcPts val="1000"/>
              </a:spcAft>
            </a:pPr>
            <a:r>
              <a:rPr lang="ru-RU" dirty="0">
                <a:latin typeface="Calibri"/>
                <a:ea typeface="Calibri"/>
                <a:cs typeface="Times New Roman"/>
              </a:rPr>
              <a:t>Груздь белый имеет латинское название Lactarius resimus, относится к роду млечниковых семейства сыроежковых. В народе этот гриб имеет множество названий: груздь настоящий, груздь сырой, правский груздь. Растет в березовых лесах или в смешанных лесах с примесью березы с июля по сентябрь. Распространен в Европейской части России в Забайкалье и в Сибири, встречается в Поволжье и на Урале.</a:t>
            </a:r>
          </a:p>
          <a:p>
            <a:endParaRPr lang="ru-RU" dirty="0"/>
          </a:p>
        </p:txBody>
      </p:sp>
    </p:spTree>
    <p:extLst>
      <p:ext uri="{BB962C8B-B14F-4D97-AF65-F5344CB8AC3E}">
        <p14:creationId xmlns:p14="http://schemas.microsoft.com/office/powerpoint/2010/main" val="3819156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4526"/>
            <a:ext cx="3888433" cy="1054250"/>
          </a:xfrm>
        </p:spPr>
        <p:txBody>
          <a:bodyPr/>
          <a:lstStyle/>
          <a:p>
            <a:r>
              <a:rPr lang="ru-RU" dirty="0" smtClean="0"/>
              <a:t>Волнушка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1056"/>
            <a:ext cx="5070962" cy="3950112"/>
          </a:xfrm>
          <a:prstGeom prst="rect">
            <a:avLst/>
          </a:prstGeom>
        </p:spPr>
      </p:pic>
      <p:sp>
        <p:nvSpPr>
          <p:cNvPr id="4" name="TextBox 3"/>
          <p:cNvSpPr txBox="1"/>
          <p:nvPr/>
        </p:nvSpPr>
        <p:spPr>
          <a:xfrm>
            <a:off x="5661774" y="991056"/>
            <a:ext cx="3456384" cy="3683060"/>
          </a:xfrm>
          <a:prstGeom prst="rect">
            <a:avLst/>
          </a:prstGeom>
          <a:noFill/>
        </p:spPr>
        <p:txBody>
          <a:bodyPr wrap="square" rtlCol="0">
            <a:spAutoFit/>
          </a:bodyPr>
          <a:lstStyle/>
          <a:p>
            <a:pPr>
              <a:lnSpc>
                <a:spcPct val="115000"/>
              </a:lnSpc>
              <a:spcAft>
                <a:spcPts val="1000"/>
              </a:spcAft>
            </a:pPr>
            <a:r>
              <a:rPr lang="ru-RU" dirty="0">
                <a:latin typeface="Calibri"/>
                <a:ea typeface="Calibri"/>
                <a:cs typeface="Times New Roman"/>
              </a:rPr>
              <a:t>Волнушка белая встречается с начала августа по конец сентября в смешанных и лиственных лесах, образовывая микоризу главным образом с березой; предпочитает молодые березняки и приболоченные места. В удачный сезон может появляться в зарослях молодых березок в огромных количествах.</a:t>
            </a:r>
          </a:p>
          <a:p>
            <a:endParaRPr lang="ru-RU" dirty="0"/>
          </a:p>
        </p:txBody>
      </p:sp>
    </p:spTree>
    <p:extLst>
      <p:ext uri="{BB962C8B-B14F-4D97-AF65-F5344CB8AC3E}">
        <p14:creationId xmlns:p14="http://schemas.microsoft.com/office/powerpoint/2010/main" val="1767560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0"/>
            <a:ext cx="3456385" cy="1054250"/>
          </a:xfrm>
        </p:spPr>
        <p:txBody>
          <a:bodyPr/>
          <a:lstStyle/>
          <a:p>
            <a:r>
              <a:rPr lang="ru-RU" dirty="0" smtClean="0"/>
              <a:t>Рыжик</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5148064" cy="4248472"/>
          </a:xfrm>
          <a:prstGeom prst="rect">
            <a:avLst/>
          </a:prstGeom>
        </p:spPr>
      </p:pic>
      <p:sp>
        <p:nvSpPr>
          <p:cNvPr id="4" name="TextBox 3"/>
          <p:cNvSpPr txBox="1"/>
          <p:nvPr/>
        </p:nvSpPr>
        <p:spPr>
          <a:xfrm>
            <a:off x="5508104" y="836712"/>
            <a:ext cx="3635896" cy="6231449"/>
          </a:xfrm>
          <a:prstGeom prst="rect">
            <a:avLst/>
          </a:prstGeom>
          <a:noFill/>
        </p:spPr>
        <p:txBody>
          <a:bodyPr wrap="square" rtlCol="0">
            <a:spAutoFit/>
          </a:bodyPr>
          <a:lstStyle/>
          <a:p>
            <a:pPr>
              <a:lnSpc>
                <a:spcPct val="115000"/>
              </a:lnSpc>
              <a:spcAft>
                <a:spcPts val="1000"/>
              </a:spcAft>
            </a:pPr>
            <a:r>
              <a:rPr lang="ru-RU" dirty="0">
                <a:latin typeface="Calibri"/>
                <a:ea typeface="Calibri"/>
                <a:cs typeface="Times New Roman"/>
              </a:rPr>
              <a:t>Между собой рыжики отличаются главным образом цветом мякоти и шляпки, реже сока. С рыжиком еловым путают волнушки розовые (отличить можно по цвету пластинок и соку – у рыжиков они оранжевые у волнушек бесцветные). Еловый рыжик имеет слегка горьковатый вкус. При заготовке приобретает зеленоватый оттенок. Рыжик настоящий от своих сородичей отличается более плотной ножкой, что является преимущественным показателем при засолке. К тому же настоящие рыжики сохраняют оранжевый цвет при мариновании и засаливании.</a:t>
            </a:r>
          </a:p>
          <a:p>
            <a:endParaRPr lang="ru-RU" dirty="0"/>
          </a:p>
        </p:txBody>
      </p:sp>
    </p:spTree>
    <p:extLst>
      <p:ext uri="{BB962C8B-B14F-4D97-AF65-F5344CB8AC3E}">
        <p14:creationId xmlns:p14="http://schemas.microsoft.com/office/powerpoint/2010/main" val="2204279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0"/>
            <a:ext cx="4171542" cy="1054250"/>
          </a:xfrm>
        </p:spPr>
        <p:txBody>
          <a:bodyPr/>
          <a:lstStyle/>
          <a:p>
            <a:r>
              <a:rPr lang="ru-RU" dirty="0" smtClean="0"/>
              <a:t>Лисичка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6" y="836711"/>
            <a:ext cx="5168270" cy="3876203"/>
          </a:xfrm>
          <a:prstGeom prst="rect">
            <a:avLst/>
          </a:prstGeom>
        </p:spPr>
      </p:pic>
      <p:sp>
        <p:nvSpPr>
          <p:cNvPr id="4" name="TextBox 3"/>
          <p:cNvSpPr txBox="1"/>
          <p:nvPr/>
        </p:nvSpPr>
        <p:spPr>
          <a:xfrm>
            <a:off x="6012160" y="831450"/>
            <a:ext cx="3312368" cy="2308324"/>
          </a:xfrm>
          <a:prstGeom prst="rect">
            <a:avLst/>
          </a:prstGeom>
          <a:noFill/>
        </p:spPr>
        <p:txBody>
          <a:bodyPr wrap="square" rtlCol="0">
            <a:spAutoFit/>
          </a:bodyPr>
          <a:lstStyle/>
          <a:p>
            <a:r>
              <a:rPr lang="ru-RU" dirty="0">
                <a:latin typeface="Calibri"/>
                <a:ea typeface="Calibri"/>
                <a:cs typeface="Times New Roman"/>
              </a:rPr>
              <a:t>Произрастает большими группами с июля по октябрь в редких лиственных и хвойных лесах на мшистых местах. Лисички съедобны, употребляются как правило в свежем виде, так же могут быть засолены горячим способом. </a:t>
            </a:r>
            <a:endParaRPr lang="ru-RU" dirty="0"/>
          </a:p>
        </p:txBody>
      </p:sp>
    </p:spTree>
    <p:extLst>
      <p:ext uri="{BB962C8B-B14F-4D97-AF65-F5344CB8AC3E}">
        <p14:creationId xmlns:p14="http://schemas.microsoft.com/office/powerpoint/2010/main" val="3035069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2635"/>
            <a:ext cx="2299334" cy="1054250"/>
          </a:xfrm>
        </p:spPr>
        <p:txBody>
          <a:bodyPr/>
          <a:lstStyle/>
          <a:p>
            <a:r>
              <a:rPr lang="ru-RU" dirty="0" smtClean="0"/>
              <a:t>Опята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5281254" cy="4320480"/>
          </a:xfrm>
          <a:prstGeom prst="rect">
            <a:avLst/>
          </a:prstGeom>
        </p:spPr>
      </p:pic>
      <p:sp>
        <p:nvSpPr>
          <p:cNvPr id="4" name="TextBox 3"/>
          <p:cNvSpPr txBox="1"/>
          <p:nvPr/>
        </p:nvSpPr>
        <p:spPr>
          <a:xfrm>
            <a:off x="5759624" y="836712"/>
            <a:ext cx="3384376" cy="5078313"/>
          </a:xfrm>
          <a:prstGeom prst="rect">
            <a:avLst/>
          </a:prstGeom>
          <a:noFill/>
        </p:spPr>
        <p:txBody>
          <a:bodyPr wrap="square" rtlCol="0">
            <a:spAutoFit/>
          </a:bodyPr>
          <a:lstStyle/>
          <a:p>
            <a:r>
              <a:rPr lang="ru-RU" dirty="0">
                <a:latin typeface="Calibri"/>
                <a:ea typeface="Calibri"/>
                <a:cs typeface="Times New Roman"/>
              </a:rPr>
              <a:t>Рост происходит большими семействами, часто на пнях, подсвечивая их ночью. Опята осенние чаще всего встречаются в сырых лесах на пнях березы, осины, вяза и ольхи. Сбор урожая наступает в конце августа и длится до начала зимы, при условии, что температура не опускается ниже 10оС тепла. Шляпка у осеннего опенка достигает 17 см. У молодых грибов она выпуклая, у зрелых – плоская, имеющая волнистые края. Цвет варьируется от зеленовато-оливкового до темно-коричневого. </a:t>
            </a:r>
            <a:endParaRPr lang="ru-RU" dirty="0"/>
          </a:p>
        </p:txBody>
      </p:sp>
    </p:spTree>
    <p:extLst>
      <p:ext uri="{BB962C8B-B14F-4D97-AF65-F5344CB8AC3E}">
        <p14:creationId xmlns:p14="http://schemas.microsoft.com/office/powerpoint/2010/main" val="3670282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0"/>
            <a:ext cx="4531582" cy="1054250"/>
          </a:xfrm>
        </p:spPr>
        <p:txBody>
          <a:bodyPr/>
          <a:lstStyle/>
          <a:p>
            <a:r>
              <a:rPr lang="ru-RU" dirty="0" smtClean="0"/>
              <a:t>Подосиновик</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6712"/>
            <a:ext cx="5220073" cy="4752528"/>
          </a:xfrm>
          <a:prstGeom prst="rect">
            <a:avLst/>
          </a:prstGeom>
        </p:spPr>
      </p:pic>
      <p:sp>
        <p:nvSpPr>
          <p:cNvPr id="4" name="TextBox 3"/>
          <p:cNvSpPr txBox="1"/>
          <p:nvPr/>
        </p:nvSpPr>
        <p:spPr>
          <a:xfrm>
            <a:off x="5220072" y="836712"/>
            <a:ext cx="3816424" cy="5488939"/>
          </a:xfrm>
          <a:prstGeom prst="rect">
            <a:avLst/>
          </a:prstGeom>
          <a:noFill/>
        </p:spPr>
        <p:txBody>
          <a:bodyPr wrap="square" rtlCol="0">
            <a:spAutoFit/>
          </a:bodyPr>
          <a:lstStyle/>
          <a:p>
            <a:pPr>
              <a:lnSpc>
                <a:spcPct val="115000"/>
              </a:lnSpc>
              <a:spcAft>
                <a:spcPts val="1000"/>
              </a:spcAft>
            </a:pPr>
            <a:r>
              <a:rPr lang="ru-RU" dirty="0">
                <a:latin typeface="Calibri"/>
                <a:ea typeface="Calibri"/>
                <a:cs typeface="Times New Roman"/>
              </a:rPr>
              <a:t>Различают несколько видов подосиновиков, но наиболее часто встречаются подосиновик красный, желто-бурый, дубовый, еловый, сосновый. Подосиновик красный – (красный гриб, красюк, осиновик, красноголовик) довольно крупный представитель грибного царства. Шляпка гриба может достигать 30 см в диаметре. У молодых грибов она полушаровидная, край плотно прижат к ножке. У зрелых грибов – подушковидной формы с легко отделяющейся ножкой. Цвет кожицы красный или терракотовый. Поверхность гладкая, немного бархатистая. </a:t>
            </a:r>
          </a:p>
        </p:txBody>
      </p:sp>
    </p:spTree>
    <p:extLst>
      <p:ext uri="{BB962C8B-B14F-4D97-AF65-F5344CB8AC3E}">
        <p14:creationId xmlns:p14="http://schemas.microsoft.com/office/powerpoint/2010/main" val="2588842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5052"/>
            <a:ext cx="4464496" cy="975676"/>
          </a:xfrm>
        </p:spPr>
        <p:txBody>
          <a:bodyPr/>
          <a:lstStyle/>
          <a:p>
            <a:r>
              <a:rPr lang="ru-RU" dirty="0" smtClean="0"/>
              <a:t>Подберёзовик</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8721"/>
            <a:ext cx="5184574" cy="4680519"/>
          </a:xfrm>
          <a:prstGeom prst="rect">
            <a:avLst/>
          </a:prstGeom>
        </p:spPr>
      </p:pic>
      <p:sp>
        <p:nvSpPr>
          <p:cNvPr id="4" name="TextBox 3"/>
          <p:cNvSpPr txBox="1"/>
          <p:nvPr/>
        </p:nvSpPr>
        <p:spPr>
          <a:xfrm>
            <a:off x="5687616" y="908721"/>
            <a:ext cx="3456384" cy="4524315"/>
          </a:xfrm>
          <a:prstGeom prst="rect">
            <a:avLst/>
          </a:prstGeom>
          <a:noFill/>
        </p:spPr>
        <p:txBody>
          <a:bodyPr wrap="square" rtlCol="0">
            <a:spAutoFit/>
          </a:bodyPr>
          <a:lstStyle/>
          <a:p>
            <a:r>
              <a:rPr lang="ru-RU" dirty="0">
                <a:latin typeface="Calibri"/>
                <a:ea typeface="Calibri"/>
                <a:cs typeface="Times New Roman"/>
              </a:rPr>
              <a:t>У подберезовика шляпка может варьироваться от светло-серого до темно-коричневого (цвет зависит, очевидно, от условий произрастания и вида дерева, с которым образована микориза). Форма — полушаровидная, затем подушкообразная, голая или </a:t>
            </a:r>
            <a:r>
              <a:rPr lang="ru-RU" dirty="0" smtClean="0">
                <a:latin typeface="Calibri"/>
                <a:ea typeface="Calibri"/>
                <a:cs typeface="Times New Roman"/>
              </a:rPr>
              <a:t>тонко войлочная</a:t>
            </a:r>
            <a:r>
              <a:rPr lang="ru-RU" dirty="0">
                <a:latin typeface="Calibri"/>
                <a:ea typeface="Calibri"/>
                <a:cs typeface="Times New Roman"/>
              </a:rPr>
              <a:t>, диаметром до 15 см, в сырую погоду чуть слизистая. Мякоть белая, не меняющая цвета или слегка розовеющая, с приятным «грибным» запахом и вкусом. У старых грибов мякоть становится очень губчатая, водянистая.</a:t>
            </a:r>
            <a:endParaRPr lang="ru-RU" dirty="0"/>
          </a:p>
        </p:txBody>
      </p:sp>
    </p:spTree>
    <p:extLst>
      <p:ext uri="{BB962C8B-B14F-4D97-AF65-F5344CB8AC3E}">
        <p14:creationId xmlns:p14="http://schemas.microsoft.com/office/powerpoint/2010/main" val="433145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81</TotalTime>
  <Words>818</Words>
  <Application>Microsoft Office PowerPoint</Application>
  <PresentationFormat>Экран (4:3)</PresentationFormat>
  <Paragraphs>31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Твердый переплет</vt:lpstr>
      <vt:lpstr>Грибы</vt:lpstr>
      <vt:lpstr>Белый гриб</vt:lpstr>
      <vt:lpstr>Белый груздь</vt:lpstr>
      <vt:lpstr>Волнушка</vt:lpstr>
      <vt:lpstr>Рыжик</vt:lpstr>
      <vt:lpstr>Лисичка</vt:lpstr>
      <vt:lpstr>Опята</vt:lpstr>
      <vt:lpstr>Подосиновик</vt:lpstr>
      <vt:lpstr>Подберёзовик</vt:lpstr>
      <vt:lpstr>Чёрный груздь</vt:lpstr>
      <vt:lpstr>Сыроежка</vt:lpstr>
      <vt:lpstr>Маслята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Белый гриб</dc:title>
  <dc:creator>Admin</dc:creator>
  <cp:lastModifiedBy>каб. нем. языка </cp:lastModifiedBy>
  <cp:revision>9</cp:revision>
  <dcterms:created xsi:type="dcterms:W3CDTF">2014-11-13T16:45:08Z</dcterms:created>
  <dcterms:modified xsi:type="dcterms:W3CDTF">2014-12-22T10:12:51Z</dcterms:modified>
</cp:coreProperties>
</file>