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5000" autoAdjust="0"/>
    <p:restoredTop sz="94660"/>
  </p:normalViewPr>
  <p:slideViewPr>
    <p:cSldViewPr snapToGrid="0">
      <p:cViewPr>
        <p:scale>
          <a:sx n="71" d="100"/>
          <a:sy n="71" d="100"/>
        </p:scale>
        <p:origin x="-702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24631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55510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7763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7005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52576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928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52581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050531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7266098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953115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41791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8000" b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F1248-1C3D-46AC-B0A0-9BAC73AF7C9B}" type="datetimeFigureOut">
              <a:rPr lang="ru-RU" smtClean="0"/>
              <a:pPr/>
              <a:t>28.09.2016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6BA6F9-BE03-4979-B08B-6A7B0E9B2D5E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6225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7847" y="-113522"/>
            <a:ext cx="9144000" cy="2387600"/>
          </a:xfrm>
        </p:spPr>
        <p:txBody>
          <a:bodyPr>
            <a:normAutofit/>
          </a:bodyPr>
          <a:lstStyle/>
          <a:p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Образование в Германии</a:t>
            </a:r>
            <a:endParaRPr lang="ru-RU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5202238"/>
            <a:ext cx="4555671" cy="1655762"/>
          </a:xfrm>
          <a:noFill/>
        </p:spPr>
        <p:txBody>
          <a:bodyPr>
            <a:normAutofit/>
          </a:bodyPr>
          <a:lstStyle/>
          <a:p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2016-2017 </a:t>
            </a:r>
            <a:r>
              <a:rPr lang="ru-RU" sz="36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уч.год</a:t>
            </a:r>
            <a:r>
              <a:rPr lang="ru-RU" sz="36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</a:t>
            </a:r>
            <a:endParaRPr lang="ru-RU" sz="36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975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8825" y="88900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Высшие школы ( </a:t>
            </a:r>
            <a:r>
              <a:rPr lang="de-DE" dirty="0">
                <a:solidFill>
                  <a:schemeClr val="bg1"/>
                </a:solidFill>
              </a:rPr>
              <a:t>Fachhochschulen </a:t>
            </a:r>
            <a:r>
              <a:rPr lang="de-DE" dirty="0" smtClean="0">
                <a:solidFill>
                  <a:schemeClr val="bg1"/>
                </a:solidFill>
              </a:rPr>
              <a:t>) </a:t>
            </a:r>
            <a:r>
              <a:rPr lang="de-DE" dirty="0">
                <a:solidFill>
                  <a:schemeClr val="bg1"/>
                </a:solidFill>
              </a:rPr>
              <a:t/>
            </a:r>
            <a:br>
              <a:rPr lang="de-DE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" y="1206499"/>
            <a:ext cx="5895975" cy="3660775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Огромной популярностью у немецких и иностранных студентов пользуются не только университеты, но и высшие школы Здесь студенты проходят обучение в сокращённые сроки (3-4 года) и получают знания в области инженерного дела, экономики и менеджмента, сельского хозяйства, компьютерных специальностей. В отличие от университетов и институтов эти заведения не имеют право присваивать докторские степени. По окончании обучения присваивается академическая степень Diplomgrad (2 уровень), т.е. диплом инженерных наук. </a:t>
            </a:r>
          </a:p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67474" y="919163"/>
            <a:ext cx="4505325" cy="33789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74815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Профессиональные академии ( </a:t>
            </a:r>
            <a:r>
              <a:rPr lang="de-DE" dirty="0">
                <a:solidFill>
                  <a:schemeClr val="bg1"/>
                </a:solidFill>
              </a:rPr>
              <a:t>Berufsakademien )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3100" y="1524000"/>
            <a:ext cx="6153150" cy="5210175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Профессиональные академии дают образование третьего уровня. Здесь обучение сочетается с практической подготовкой на производстве. По окончании курса обучения студенты получают диплом, который требуется для большинства профессий в области бизнеса и промышленности (2 и 3 уровни). Здесь студенты обучаются и одновременно работают по изучаемой специальности. Получают степень на уровне бакалавра. Обучение длится 3 года, 6 семестров (2 года - основное обучение + 1 год - продвинутое обучение). </a:t>
            </a:r>
          </a:p>
          <a:p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76401" y="2790825"/>
            <a:ext cx="4057650" cy="26881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904994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3990975" y="2047875"/>
            <a:ext cx="12182475" cy="3571875"/>
          </a:xfrm>
        </p:spPr>
        <p:txBody>
          <a:bodyPr/>
          <a:lstStyle/>
          <a:p>
            <a:r>
              <a:rPr lang="ru-RU" dirty="0" smtClean="0"/>
              <a:t>СПАСИБО ЗА </a:t>
            </a:r>
            <a:r>
              <a:rPr lang="ru-RU" dirty="0" smtClean="0"/>
              <a:t>ВНИМАНИЕ!!!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977693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7779" y="1808501"/>
            <a:ext cx="3690257" cy="4894377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Система образования в Германии состоит из начального, среднего и высшего образования. На всех уровнях данной структуры представлены как государственные, так и частные образовательные учреждения. </a:t>
            </a:r>
          </a:p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38200" y="374754"/>
            <a:ext cx="10515600" cy="11392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7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  <a:r>
              <a:rPr lang="ru-RU" sz="72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2">
                      <a:lumMod val="7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</a:rPr>
              <a:t>		Введение</a:t>
            </a:r>
            <a:endParaRPr lang="ru-RU" sz="72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2">
                    <a:lumMod val="7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59306" y="1325748"/>
            <a:ext cx="3065930" cy="219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73799" y="482131"/>
            <a:ext cx="3668890" cy="20637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158028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2932" y="123585"/>
            <a:ext cx="10515600" cy="1325563"/>
          </a:xfrm>
        </p:spPr>
        <p:txBody>
          <a:bodyPr/>
          <a:lstStyle/>
          <a:p>
            <a:r>
              <a:rPr lang="ru-RU" dirty="0" smtClean="0"/>
              <a:t>			Начальная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02747" y="1402930"/>
            <a:ext cx="4566557" cy="4697639"/>
          </a:xfrm>
        </p:spPr>
        <p:txBody>
          <a:bodyPr/>
          <a:lstStyle/>
          <a:p>
            <a:pPr>
              <a:buNone/>
            </a:pPr>
            <a:endParaRPr lang="ru-RU" dirty="0"/>
          </a:p>
          <a:p>
            <a:pPr algn="ctr"/>
            <a:r>
              <a:rPr lang="ru-RU" dirty="0" smtClean="0"/>
              <a:t>В начальной </a:t>
            </a:r>
            <a:r>
              <a:rPr lang="ru-RU" dirty="0"/>
              <a:t>школе учат </a:t>
            </a:r>
            <a:r>
              <a:rPr lang="ru-RU" dirty="0" smtClean="0"/>
              <a:t>с </a:t>
            </a:r>
            <a:r>
              <a:rPr lang="ru-RU" dirty="0"/>
              <a:t>6 до 10 лет (или до 12 лет в Берлине и Бранденбурге</a:t>
            </a:r>
            <a:r>
              <a:rPr lang="ru-RU" dirty="0" smtClean="0"/>
              <a:t>). </a:t>
            </a:r>
            <a:r>
              <a:rPr lang="ru-RU" dirty="0"/>
              <a:t>Дети учатся читать, считать, писать, изучают природоведение.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90207" y="4172414"/>
            <a:ext cx="4332010" cy="2436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184860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4925" y="0"/>
            <a:ext cx="10515600" cy="1325563"/>
          </a:xfrm>
        </p:spPr>
        <p:txBody>
          <a:bodyPr/>
          <a:lstStyle/>
          <a:p>
            <a:r>
              <a:rPr lang="ru-RU" dirty="0" smtClean="0"/>
              <a:t>			Средняя школа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085" y="1817460"/>
            <a:ext cx="7301594" cy="4460875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 </a:t>
            </a:r>
            <a:r>
              <a:rPr lang="ru-RU" dirty="0"/>
              <a:t>10 до 19 лет </a:t>
            </a:r>
          </a:p>
          <a:p>
            <a:endParaRPr lang="ru-RU" dirty="0"/>
          </a:p>
          <a:p>
            <a:r>
              <a:rPr lang="ru-RU" dirty="0"/>
              <a:t>Существует несколько типов средних школ. Какая школа оптимальна для учащегося решается в соответствии с рекомендацией школы, желанием родителей, уровнем школьных оценок, а также результатом приемных экзаменов.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1547" y="2685397"/>
            <a:ext cx="3538839" cy="2353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61050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			Типы средних школ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66925" y="1294039"/>
            <a:ext cx="7285264" cy="5135336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Основная школа </a:t>
            </a:r>
            <a:r>
              <a:rPr lang="ru-RU" dirty="0" smtClean="0"/>
              <a:t>( Hauptschule ) – </a:t>
            </a:r>
            <a:r>
              <a:rPr lang="ru-RU" dirty="0"/>
              <a:t>рассчитана на 5-6 лет обучения и предполагает последующее обучение в профтехучилище;</a:t>
            </a:r>
          </a:p>
          <a:p>
            <a:r>
              <a:rPr lang="ru-RU" dirty="0"/>
              <a:t>Реальная </a:t>
            </a:r>
            <a:r>
              <a:rPr lang="ru-RU" dirty="0" smtClean="0"/>
              <a:t>школа ( Realschule ) – </a:t>
            </a:r>
            <a:r>
              <a:rPr lang="ru-RU" dirty="0"/>
              <a:t>рассчитана на 6 лет обучения, высокий балл, полученный по результатам обучения в реальной школе, позволяет поступить в старший класс гимназии, а затем в университет;</a:t>
            </a:r>
          </a:p>
          <a:p>
            <a:r>
              <a:rPr lang="ru-RU" dirty="0"/>
              <a:t>Гимназия ( Gymnasium ) – обучение длится 8-9 лет. Как правило, гимназия специализируется по трём основным направлениям: гуманитарному (языки, литература, искусство), общественному (общественные науки) и техническому (естественные науки, математика, техника). По окончании обучения выдаётся диплом о среднем образовании ( Abitur ). Немецкий Abitur является эквивалентом российского аттестата о полном среднем образовании и британского диплома A-level. Гимназии ориентированы на поступление в Университет.</a:t>
            </a:r>
          </a:p>
          <a:p>
            <a:r>
              <a:rPr lang="ru-RU" dirty="0"/>
              <a:t>Общая школа ( Gesamtschule ) – комбинирует различные особенности гимназии и реальных школ, позволяя получать одновременно гуманитарное и техническое образование.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6601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76600" y="0"/>
            <a:ext cx="10515600" cy="1325563"/>
          </a:xfrm>
        </p:spPr>
        <p:txBody>
          <a:bodyPr/>
          <a:lstStyle/>
          <a:p>
            <a:r>
              <a:rPr lang="ru-RU" dirty="0" smtClean="0"/>
              <a:t>			Высшее образование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14206" y="1330779"/>
            <a:ext cx="6958693" cy="520881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Высшее образование в Германии бесплатное как для самих немцев, так и для иностранных студентов. Один из базовых принципов организации высшей школы в Германии - "академическая свобода" - имеет самые разные последствия и проявления. Не только сами немецкие вузы являются автономными образованиями, но и каждому члену вузовского сообщества предоставлена свобода и самостоятельность. В Германии не существует жесткой системы обучения в обязательном порядке. Напротив, каждый студент немецкого вуза, в общем, предоставлен самому себе, что дает известную свободу выбора и действий, но и требует ответственности и самодисциплины. Студент немецкого вуза не посещает занятий вместе со своими "сокурсниками" (такого понятия в Германии вообще нет), но должен сам, выбрав определенную специальность и соответствующую учебную программу, организовать свой учебный план и свое время в соответствии с общими требованиями, предъявляемыми к обучающимся по данной программе. Вы можете более или менее в произвольном порядке записываться на лекции и семинары, выбирать время для стажировок и практики, находить время для подработок и т. д. Большинство студентов не укладываются в стандартный период обучения. Средняя продолжительность обучения в высшем образовательном учреждении Германии составляет пять лет. 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2311" y="2505762"/>
            <a:ext cx="4151622" cy="2723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6689126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14925" y="603250"/>
            <a:ext cx="10515600" cy="1325563"/>
          </a:xfrm>
        </p:spPr>
        <p:txBody>
          <a:bodyPr/>
          <a:lstStyle/>
          <a:p>
            <a:r>
              <a:rPr lang="ru-RU" dirty="0" smtClean="0"/>
              <a:t>			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050" y="2103211"/>
            <a:ext cx="6076950" cy="4754789"/>
          </a:xfrm>
        </p:spPr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Учебный год начинается в середине октября и состоит из двух семестров. В конце каждого семестра студент собирает специальные сертификаты тех курсов и лекций, которые он прослушал. В случае если он набрал определённое количество, он может подать заявку на сдачу экзамена. 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Зачисление в ВУЗы происходит два раза в год: весной, перед летним семестром, и осенью, перед зимним семестром. Перед поступлением в вузы, в которых принят набор на конкурсной основе, абитуриенты могут пройти обучение на платных подготовительных курсах. Итоги обучения в течение семестра выражаются в зачетных баллах, которые присуждаются студенту после каждой сессии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12562" y="4400550"/>
            <a:ext cx="3964388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734668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6975" y="212725"/>
            <a:ext cx="10515600" cy="1325563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ТИПЫ ВУЗОВ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0" y="1587500"/>
            <a:ext cx="10515600" cy="4351338"/>
          </a:xfrm>
        </p:spPr>
        <p:txBody>
          <a:bodyPr/>
          <a:lstStyle/>
          <a:p>
            <a:r>
              <a:rPr lang="ru-RU" dirty="0">
                <a:solidFill>
                  <a:schemeClr val="bg1"/>
                </a:solidFill>
              </a:rPr>
              <a:t>Существуют несколько типов ВУЗов в Германии: </a:t>
            </a:r>
          </a:p>
          <a:p>
            <a:r>
              <a:rPr lang="ru-RU" dirty="0">
                <a:solidFill>
                  <a:schemeClr val="bg1"/>
                </a:solidFill>
              </a:rPr>
              <a:t>1. университеты </a:t>
            </a:r>
          </a:p>
          <a:p>
            <a:r>
              <a:rPr lang="ru-RU" dirty="0">
                <a:solidFill>
                  <a:schemeClr val="bg1"/>
                </a:solidFill>
              </a:rPr>
              <a:t>2. специальные институты (медицинский, педагогический и т.д.) </a:t>
            </a:r>
          </a:p>
          <a:p>
            <a:r>
              <a:rPr lang="ru-RU" dirty="0">
                <a:solidFill>
                  <a:schemeClr val="bg1"/>
                </a:solidFill>
              </a:rPr>
              <a:t>3. высшие школы искусств и музыки </a:t>
            </a:r>
          </a:p>
          <a:p>
            <a:r>
              <a:rPr lang="ru-RU" dirty="0">
                <a:solidFill>
                  <a:schemeClr val="bg1"/>
                </a:solidFill>
              </a:rPr>
              <a:t>4. высшие школы прикладных наук ( Fachhochschulen ) </a:t>
            </a:r>
          </a:p>
          <a:p>
            <a:r>
              <a:rPr lang="ru-RU" dirty="0">
                <a:solidFill>
                  <a:schemeClr val="bg1"/>
                </a:solidFill>
              </a:rPr>
              <a:t>5. профессиональные академии (Berufsakademien)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679156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53300" y="260350"/>
            <a:ext cx="10515600" cy="1325563"/>
          </a:xfrm>
        </p:spPr>
        <p:txBody>
          <a:bodyPr/>
          <a:lstStyle/>
          <a:p>
            <a:r>
              <a:rPr lang="ru-RU" dirty="0" smtClean="0"/>
              <a:t>Университеты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96026" y="1219198"/>
            <a:ext cx="5895974" cy="5924552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Университетский курс разделен на два этапа: базовый (3-4 семестра), по итогам которого присваивается степень лиценциата </a:t>
            </a:r>
            <a:r>
              <a:rPr lang="ru-RU" dirty="0" smtClean="0"/>
              <a:t>и </a:t>
            </a:r>
            <a:r>
              <a:rPr lang="ru-RU" dirty="0"/>
              <a:t>основной (4-6 семестров), по итогам которого присваивается степень магистра </a:t>
            </a:r>
            <a:r>
              <a:rPr lang="ru-RU" dirty="0" smtClean="0"/>
              <a:t>(</a:t>
            </a:r>
            <a:r>
              <a:rPr lang="ru-RU" dirty="0"/>
              <a:t>студенты технических специальностей вместо этой степени получают диплом специалиста). Помимо окончания основного курса университета, выпускник должен защитить дипломную работу или диссертацию. Государственный диплом, выдаваемый университетами и приравненными к ним высшими учебными заведениями Германии, дает право работать по профессиям, требующим высшего образования. После получения государственного диплома и степени магистра выпускники германских вузов могут сдать экзамен или защитить диссертацию на степень доктора (Doctorate). Эту степень могут получить только те студенты, которые имели преподавательскую практику и сдали предварительные квалификационные экзамены. </a:t>
            </a:r>
          </a:p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6775" y="3724275"/>
            <a:ext cx="5222875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90067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Monotype Corsiva"/>
        <a:ea typeface=""/>
        <a:cs typeface=""/>
      </a:majorFont>
      <a:minorFont>
        <a:latin typeface="Monotype Corsiv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891</Words>
  <Application>Microsoft Office PowerPoint</Application>
  <PresentationFormat>Произвольный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Образование в Германии</vt:lpstr>
      <vt:lpstr>.</vt:lpstr>
      <vt:lpstr>   Начальная школа</vt:lpstr>
      <vt:lpstr>   Средняя школа</vt:lpstr>
      <vt:lpstr>   Типы средних школ</vt:lpstr>
      <vt:lpstr>   Высшее образование</vt:lpstr>
      <vt:lpstr>   </vt:lpstr>
      <vt:lpstr>ТИПЫ ВУЗОВ</vt:lpstr>
      <vt:lpstr>Университеты</vt:lpstr>
      <vt:lpstr>Высшие школы ( Fachhochschulen )  </vt:lpstr>
      <vt:lpstr>Профессиональные академии ( Berufsakademien )</vt:lpstr>
      <vt:lpstr>СПАСИБО ЗА ВНИМАНИЕ!!!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Dmytro</dc:creator>
  <cp:lastModifiedBy>3</cp:lastModifiedBy>
  <cp:revision>12</cp:revision>
  <dcterms:created xsi:type="dcterms:W3CDTF">2015-09-22T12:08:41Z</dcterms:created>
  <dcterms:modified xsi:type="dcterms:W3CDTF">2016-09-28T16:13:43Z</dcterms:modified>
</cp:coreProperties>
</file>